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736" r:id="rId1"/>
  </p:sldMasterIdLst>
  <p:notesMasterIdLst>
    <p:notesMasterId r:id="rId49"/>
  </p:notesMasterIdLst>
  <p:handoutMasterIdLst>
    <p:handoutMasterId r:id="rId50"/>
  </p:handoutMasterIdLst>
  <p:sldIdLst>
    <p:sldId id="272" r:id="rId2"/>
    <p:sldId id="336" r:id="rId3"/>
    <p:sldId id="338" r:id="rId4"/>
    <p:sldId id="309" r:id="rId5"/>
    <p:sldId id="312" r:id="rId6"/>
    <p:sldId id="297" r:id="rId7"/>
    <p:sldId id="408" r:id="rId8"/>
    <p:sldId id="298" r:id="rId9"/>
    <p:sldId id="346" r:id="rId10"/>
    <p:sldId id="347" r:id="rId11"/>
    <p:sldId id="315" r:id="rId12"/>
    <p:sldId id="409" r:id="rId13"/>
    <p:sldId id="285" r:id="rId14"/>
    <p:sldId id="316" r:id="rId15"/>
    <p:sldId id="317" r:id="rId16"/>
    <p:sldId id="318" r:id="rId17"/>
    <p:sldId id="319" r:id="rId18"/>
    <p:sldId id="329" r:id="rId19"/>
    <p:sldId id="356" r:id="rId20"/>
    <p:sldId id="320" r:id="rId21"/>
    <p:sldId id="330" r:id="rId22"/>
    <p:sldId id="331" r:id="rId23"/>
    <p:sldId id="323" r:id="rId24"/>
    <p:sldId id="358" r:id="rId25"/>
    <p:sldId id="359" r:id="rId26"/>
    <p:sldId id="292" r:id="rId27"/>
    <p:sldId id="363" r:id="rId28"/>
    <p:sldId id="365" r:id="rId29"/>
    <p:sldId id="406" r:id="rId30"/>
    <p:sldId id="366" r:id="rId31"/>
    <p:sldId id="371" r:id="rId32"/>
    <p:sldId id="373" r:id="rId33"/>
    <p:sldId id="374" r:id="rId34"/>
    <p:sldId id="376" r:id="rId35"/>
    <p:sldId id="378" r:id="rId36"/>
    <p:sldId id="405" r:id="rId37"/>
    <p:sldId id="396" r:id="rId38"/>
    <p:sldId id="383" r:id="rId39"/>
    <p:sldId id="385" r:id="rId40"/>
    <p:sldId id="387" r:id="rId41"/>
    <p:sldId id="389" r:id="rId42"/>
    <p:sldId id="391" r:id="rId43"/>
    <p:sldId id="393" r:id="rId44"/>
    <p:sldId id="398" r:id="rId45"/>
    <p:sldId id="400" r:id="rId46"/>
    <p:sldId id="401" r:id="rId47"/>
    <p:sldId id="402" r:id="rId48"/>
  </p:sldIdLst>
  <p:sldSz cx="9144000" cy="6858000" type="screen4x3"/>
  <p:notesSz cx="6858000" cy="9144000"/>
  <p:custDataLst>
    <p:tags r:id="rId51"/>
  </p:custData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CC"/>
    <a:srgbClr val="99FFCC"/>
    <a:srgbClr val="53A4BC"/>
    <a:srgbClr val="01EA8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3223" autoAdjust="0"/>
    <p:restoredTop sz="96659" autoAdjust="0"/>
  </p:normalViewPr>
  <p:slideViewPr>
    <p:cSldViewPr>
      <p:cViewPr varScale="1">
        <p:scale>
          <a:sx n="121" d="100"/>
          <a:sy n="121" d="100"/>
        </p:scale>
        <p:origin x="868" y="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-5696"/>
    </p:cViewPr>
  </p:sorterViewPr>
  <p:notesViewPr>
    <p:cSldViewPr>
      <p:cViewPr varScale="1">
        <p:scale>
          <a:sx n="55" d="100"/>
          <a:sy n="55" d="100"/>
        </p:scale>
        <p:origin x="2316" y="3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handoutMaster" Target="handoutMasters/handoutMaster1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tags" Target="tags/tag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png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.wmf"/><Relationship Id="rId1" Type="http://schemas.openxmlformats.org/officeDocument/2006/relationships/image" Target="../media/image13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1926F29B-7413-4AC3-8A14-1AA3D9146C4E}" type="datetimeFigureOut">
              <a:rPr lang="zh-CN" altLang="en-US"/>
              <a:pPr>
                <a:defRPr/>
              </a:pPr>
              <a:t>2021/3/16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995258A5-1893-4EB4-9B5B-92EC20A602A6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28917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1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86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noProof="0" dirty="0" smtClean="0"/>
              <a:t>Click to edit Master text styles</a:t>
            </a:r>
          </a:p>
          <a:p>
            <a:pPr lvl="1"/>
            <a:r>
              <a:rPr lang="en-US" altLang="zh-CN" noProof="0" dirty="0" smtClean="0"/>
              <a:t>Second level</a:t>
            </a:r>
          </a:p>
          <a:p>
            <a:pPr lvl="2"/>
            <a:r>
              <a:rPr lang="en-US" altLang="zh-CN" noProof="0" dirty="0" smtClean="0"/>
              <a:t>Third level</a:t>
            </a:r>
          </a:p>
        </p:txBody>
      </p:sp>
      <p:sp>
        <p:nvSpPr>
          <p:cNvPr id="286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86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834FD7D8-A2A7-48D8-B18D-FA3EAD60C21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096504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171450" indent="-171450" algn="l" rtl="0" eaLnBrk="0" fontAlgn="base" hangingPunct="0">
      <a:spcBef>
        <a:spcPct val="30000"/>
      </a:spcBef>
      <a:spcAft>
        <a:spcPct val="0"/>
      </a:spcAft>
      <a:buFont typeface="Wingdings" panose="05000000000000000000" pitchFamily="2" charset="2"/>
      <a:buChar char="ü"/>
      <a:defRPr sz="1200" kern="1200">
        <a:solidFill>
          <a:schemeClr val="tx1"/>
        </a:solidFill>
        <a:latin typeface="Arial" charset="0"/>
        <a:ea typeface="MS PGothic" panose="020B0600070205080204" pitchFamily="34" charset="-128"/>
        <a:cs typeface="+mn-cs"/>
      </a:defRPr>
    </a:lvl1pPr>
    <a:lvl2pPr marL="365125" indent="-182563" algn="l" rtl="0" eaLnBrk="0" fontAlgn="base" hangingPunct="0">
      <a:spcBef>
        <a:spcPct val="30000"/>
      </a:spcBef>
      <a:spcAft>
        <a:spcPct val="0"/>
      </a:spcAft>
      <a:buFont typeface="Wingdings" panose="05000000000000000000" pitchFamily="2" charset="2"/>
      <a:buChar char="ü"/>
      <a:defRPr sz="1200" kern="1200">
        <a:solidFill>
          <a:schemeClr val="tx1"/>
        </a:solidFill>
        <a:latin typeface="Arial" charset="0"/>
        <a:ea typeface="MS PGothic" panose="020B0600070205080204" pitchFamily="34" charset="-128"/>
        <a:cs typeface="+mn-cs"/>
      </a:defRPr>
    </a:lvl2pPr>
    <a:lvl3pPr marL="531813" indent="-166688" algn="l" rtl="0" eaLnBrk="0" fontAlgn="base" hangingPunct="0">
      <a:spcBef>
        <a:spcPct val="30000"/>
      </a:spcBef>
      <a:spcAft>
        <a:spcPct val="0"/>
      </a:spcAft>
      <a:buFont typeface="Wingdings" panose="05000000000000000000" pitchFamily="2" charset="2"/>
      <a:buChar char="ü"/>
      <a:defRPr sz="1200" kern="1200">
        <a:solidFill>
          <a:schemeClr val="tx1"/>
        </a:solidFill>
        <a:latin typeface="Arial" charset="0"/>
        <a:ea typeface="MS PGothic" panose="020B0600070205080204" pitchFamily="34" charset="-128"/>
        <a:cs typeface="+mn-cs"/>
      </a:defRPr>
    </a:lvl3pPr>
    <a:lvl4pPr marL="1600200" indent="-228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anose="020B0600070205080204" pitchFamily="34" charset="-128"/>
        <a:cs typeface="+mn-cs"/>
      </a:defRPr>
    </a:lvl4pPr>
    <a:lvl5pPr marL="2057400" indent="-228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195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>
              <a:latin typeface="Arial" panose="020B0604020202020204" pitchFamily="34" charset="0"/>
            </a:endParaRPr>
          </a:p>
        </p:txBody>
      </p:sp>
      <p:sp>
        <p:nvSpPr>
          <p:cNvPr id="819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EFAD5B43-F3EB-4476-806E-D09B8B63FF92}" type="slidenum">
              <a:rPr lang="en-US" altLang="zh-CN" smtClean="0"/>
              <a:pPr>
                <a:spcBef>
                  <a:spcPct val="0"/>
                </a:spcBef>
                <a:buFontTx/>
                <a:buNone/>
              </a:pPr>
              <a:t>1</a:t>
            </a:fld>
            <a:endParaRPr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5335020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 smtClean="0"/>
              <a:t>沟通</a:t>
            </a:r>
            <a:endParaRPr lang="en-US" altLang="zh-CN" dirty="0" smtClean="0"/>
          </a:p>
          <a:p>
            <a:pPr>
              <a:defRPr/>
            </a:pPr>
            <a:r>
              <a:rPr lang="zh-CN" altLang="en-US" dirty="0" smtClean="0"/>
              <a:t>快速策划</a:t>
            </a:r>
            <a:endParaRPr lang="en-US" altLang="zh-CN" dirty="0" smtClean="0"/>
          </a:p>
          <a:p>
            <a:pPr>
              <a:defRPr/>
            </a:pPr>
            <a:r>
              <a:rPr lang="zh-CN" altLang="en-US" dirty="0" smtClean="0"/>
              <a:t>建模快速设计</a:t>
            </a:r>
            <a:endParaRPr lang="en-US" altLang="zh-CN" dirty="0" smtClean="0"/>
          </a:p>
          <a:p>
            <a:pPr>
              <a:defRPr/>
            </a:pPr>
            <a:r>
              <a:rPr lang="zh-CN" altLang="en-US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构建原型</a:t>
            </a:r>
            <a:endParaRPr lang="en-US" altLang="zh-CN" b="1" u="sng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defRPr/>
            </a:pPr>
            <a:r>
              <a:rPr lang="zh-CN" altLang="en-US" dirty="0" smtClean="0"/>
              <a:t>部署交付及反馈</a:t>
            </a:r>
            <a:endParaRPr lang="zh-CN" altLang="en-US" dirty="0"/>
          </a:p>
        </p:txBody>
      </p:sp>
      <p:sp>
        <p:nvSpPr>
          <p:cNvPr id="2867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275086D3-1755-474C-AB5D-F7D1414AE71C}" type="slidenum">
              <a:rPr lang="en-US" altLang="zh-CN" sz="1200" smtClean="0"/>
              <a:pPr/>
              <a:t>12</a:t>
            </a:fld>
            <a:endParaRPr lang="en-US" altLang="zh-CN" sz="1200" smtClean="0"/>
          </a:p>
        </p:txBody>
      </p:sp>
    </p:spTree>
    <p:extLst>
      <p:ext uri="{BB962C8B-B14F-4D97-AF65-F5344CB8AC3E}">
        <p14:creationId xmlns:p14="http://schemas.microsoft.com/office/powerpoint/2010/main" val="5438379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7651" name="备注占位符 2"/>
          <p:cNvSpPr>
            <a:spLocks noGrp="1"/>
          </p:cNvSpPr>
          <p:nvPr>
            <p:ph type="body" idx="1"/>
          </p:nvPr>
        </p:nvSpPr>
        <p:spPr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zh-CN" altLang="en-US" sz="2400" dirty="0" smtClean="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惯用过程模型：改变混乱状况，更加有序</a:t>
            </a:r>
          </a:p>
          <a:p>
            <a:pPr>
              <a:defRPr/>
            </a:pPr>
            <a:r>
              <a:rPr lang="zh-CN" altLang="en-US" sz="2400" dirty="0" smtClean="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传统过程模型：</a:t>
            </a:r>
            <a:r>
              <a:rPr lang="zh-CN" altLang="en-US" sz="2400" b="1" u="sng" dirty="0" smtClean="0">
                <a:solidFill>
                  <a:schemeClr val="folHlin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主张有序（结构化）</a:t>
            </a:r>
            <a:r>
              <a:rPr lang="zh-CN" altLang="en-US" sz="2400" dirty="0" smtClean="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的软件工程方法（</a:t>
            </a:r>
            <a:r>
              <a:rPr lang="en-US" altLang="zh-CN" sz="2400" b="1" dirty="0" smtClean="0">
                <a:solidFill>
                  <a:srgbClr val="0000CC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3</a:t>
            </a:r>
            <a:r>
              <a:rPr lang="zh-CN" altLang="en-US" sz="2400" b="1" dirty="0" smtClean="0">
                <a:solidFill>
                  <a:srgbClr val="0000CC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、</a:t>
            </a:r>
            <a:r>
              <a:rPr lang="en-US" altLang="zh-CN" sz="2400" b="1" dirty="0" smtClean="0">
                <a:solidFill>
                  <a:srgbClr val="0000CC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4</a:t>
            </a:r>
            <a:r>
              <a:rPr lang="zh-CN" altLang="en-US" sz="2400" b="1" dirty="0" smtClean="0">
                <a:solidFill>
                  <a:srgbClr val="0000CC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章</a:t>
            </a:r>
            <a:r>
              <a:rPr lang="zh-CN" altLang="en-US" sz="2400" dirty="0" smtClean="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）</a:t>
            </a:r>
          </a:p>
          <a:p>
            <a:pPr lvl="1" indent="-171450">
              <a:defRPr/>
            </a:pPr>
            <a:r>
              <a:rPr lang="zh-CN" altLang="en-US" sz="2400" dirty="0" smtClean="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定义了过程元素集合及其可预测的过程工作流</a:t>
            </a:r>
            <a:endParaRPr lang="en-US" altLang="zh-CN" sz="2400" dirty="0" smtClean="0">
              <a:solidFill>
                <a:schemeClr val="folHlink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lvl="1" indent="-171450">
              <a:defRPr/>
            </a:pPr>
            <a:r>
              <a:rPr lang="zh-CN" altLang="en-US" sz="2400" b="1" dirty="0" smtClean="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规定了一套过程元素：</a:t>
            </a:r>
            <a:endParaRPr lang="en-US" altLang="zh-CN" sz="2400" b="1" dirty="0" smtClean="0">
              <a:solidFill>
                <a:schemeClr val="folHlink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lvl="2" indent="-171450">
              <a:defRPr/>
            </a:pPr>
            <a:r>
              <a:rPr lang="zh-CN" altLang="en-US" sz="2400" b="1" dirty="0" smtClean="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框架活动、动作、任务、工作产品、质量保证、变更控制机制</a:t>
            </a:r>
            <a:endParaRPr lang="en-US" altLang="zh-CN" sz="2400" b="1" dirty="0" smtClean="0">
              <a:solidFill>
                <a:schemeClr val="folHlink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lvl="1">
              <a:defRPr/>
            </a:pPr>
            <a:r>
              <a:rPr lang="zh-CN" altLang="en-US" sz="2400" dirty="0" smtClean="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大量有用的结构化设计，为软件团队提供了有效的路线图</a:t>
            </a:r>
            <a:endParaRPr lang="en-US" altLang="zh-CN" sz="2400" dirty="0" smtClean="0">
              <a:solidFill>
                <a:schemeClr val="folHlink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lvl="1">
              <a:defRPr/>
            </a:pPr>
            <a:r>
              <a:rPr lang="zh-CN" altLang="en-US" sz="2400" b="1" dirty="0" smtClean="0">
                <a:solidFill>
                  <a:srgbClr val="0000CC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但，仍然停留在“混乱的边缘</a:t>
            </a:r>
            <a:endParaRPr lang="en-US" altLang="zh-CN" sz="2400" b="1" dirty="0" smtClean="0">
              <a:solidFill>
                <a:srgbClr val="0000CC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lvl="1">
              <a:defRPr/>
            </a:pPr>
            <a:endParaRPr lang="zh-CN" altLang="en-US" sz="2400" dirty="0" smtClean="0">
              <a:solidFill>
                <a:schemeClr val="folHlink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>
              <a:defRPr/>
            </a:pPr>
            <a:r>
              <a:rPr lang="zh-CN" altLang="en-US" sz="2400" b="1" dirty="0" smtClean="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引起了以下思考：（</a:t>
            </a:r>
            <a:r>
              <a:rPr lang="en-US" altLang="zh-CN" sz="2400" b="1" dirty="0" smtClean="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5</a:t>
            </a:r>
            <a:r>
              <a:rPr lang="zh-CN" altLang="en-US" sz="2400" b="1" dirty="0" smtClean="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、</a:t>
            </a:r>
            <a:r>
              <a:rPr lang="en-US" altLang="zh-CN" sz="2400" b="1" dirty="0" smtClean="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6</a:t>
            </a:r>
            <a:r>
              <a:rPr lang="zh-CN" altLang="en-US" sz="2400" b="1" dirty="0" smtClean="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章：敏捷）</a:t>
            </a:r>
          </a:p>
          <a:p>
            <a:pPr lvl="1" indent="-171450">
              <a:defRPr/>
            </a:pPr>
            <a:r>
              <a:rPr lang="zh-CN" altLang="en-US" sz="2400" dirty="0" smtClean="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传统过程模型力求实现软件开发结构化和有序</a:t>
            </a:r>
            <a:endParaRPr lang="en-US" altLang="zh-CN" sz="2400" dirty="0" smtClean="0">
              <a:solidFill>
                <a:schemeClr val="folHlink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lvl="2" indent="-171450">
              <a:defRPr/>
            </a:pPr>
            <a:r>
              <a:rPr lang="zh-CN" altLang="en-US" sz="2400" b="1" u="sng" dirty="0" smtClean="0">
                <a:solidFill>
                  <a:schemeClr val="folHlin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对于富于变化的软件世界，是否合适呢？</a:t>
            </a:r>
            <a:endParaRPr lang="en-US" altLang="zh-CN" sz="2400" b="1" u="sng" dirty="0" smtClean="0">
              <a:solidFill>
                <a:schemeClr val="folHlin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lvl="2" indent="-171450">
              <a:defRPr/>
            </a:pPr>
            <a:endParaRPr lang="zh-CN" altLang="en-US" sz="2400" b="1" u="sng" dirty="0" smtClean="0">
              <a:solidFill>
                <a:schemeClr val="folHlin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lvl="1" indent="-171450">
              <a:defRPr/>
            </a:pPr>
            <a:r>
              <a:rPr lang="zh-CN" altLang="en-US" sz="2400" b="1" dirty="0" smtClean="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若抛弃传统过程模型（以及它们带来的秩序）</a:t>
            </a:r>
            <a:endParaRPr lang="en-US" altLang="zh-CN" sz="2400" b="1" dirty="0" smtClean="0">
              <a:solidFill>
                <a:schemeClr val="folHlink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lvl="2" indent="-171450">
              <a:defRPr/>
            </a:pPr>
            <a:r>
              <a:rPr lang="zh-CN" altLang="en-US" sz="2400" dirty="0" smtClean="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采用一些</a:t>
            </a:r>
            <a:r>
              <a:rPr lang="zh-CN" altLang="en-US" sz="2400" b="1" dirty="0" smtClean="0">
                <a:solidFill>
                  <a:srgbClr val="0000CC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不够结构化</a:t>
            </a:r>
            <a:r>
              <a:rPr lang="zh-CN" altLang="en-US" sz="2400" dirty="0" smtClean="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的模型，是否会使软件工作无法达到协调和一致？</a:t>
            </a:r>
            <a:endParaRPr lang="en-US" altLang="zh-CN" sz="2400" dirty="0" smtClean="0">
              <a:solidFill>
                <a:schemeClr val="folHlink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0724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B0861E2D-16F3-4D07-87A0-746873A5B30D}" type="slidenum">
              <a:rPr lang="en-US" altLang="zh-CN" smtClean="0"/>
              <a:pPr>
                <a:spcBef>
                  <a:spcPct val="0"/>
                </a:spcBef>
                <a:buFontTx/>
                <a:buNone/>
              </a:pPr>
              <a:t>13</a:t>
            </a:fld>
            <a:endParaRPr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15270605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9699" name="备注占位符 2"/>
          <p:cNvSpPr>
            <a:spLocks noGrp="1"/>
          </p:cNvSpPr>
          <p:nvPr>
            <p:ph type="body" idx="1"/>
          </p:nvPr>
        </p:nvSpPr>
        <p:spPr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zh-CN" altLang="en-US" b="1" dirty="0" smtClean="0">
                <a:latin typeface="Arial" panose="020B0604020202020204" pitchFamily="34" charset="0"/>
                <a:ea typeface="宋体" panose="02010600030101010101" pitchFamily="2" charset="-122"/>
              </a:rPr>
              <a:t>瀑布模型：经典的生命周期</a:t>
            </a:r>
            <a:endParaRPr lang="en-US" altLang="zh-CN" b="1" dirty="0" smtClean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>
              <a:defRPr/>
            </a:pPr>
            <a:r>
              <a:rPr lang="zh-CN" altLang="en-US" dirty="0" smtClean="0">
                <a:latin typeface="Arial" panose="020B0604020202020204" pitchFamily="34" charset="0"/>
                <a:ea typeface="宋体" panose="02010600030101010101" pitchFamily="2" charset="-122"/>
              </a:rPr>
              <a:t>为什么瀑布模型有时候会失败</a:t>
            </a:r>
            <a:r>
              <a:rPr lang="en-US" altLang="zh-CN" dirty="0" smtClean="0">
                <a:latin typeface="Arial" panose="020B0604020202020204" pitchFamily="34" charset="0"/>
                <a:ea typeface="宋体" panose="02010600030101010101" pitchFamily="2" charset="-122"/>
              </a:rPr>
              <a:t>?</a:t>
            </a:r>
          </a:p>
          <a:p>
            <a:pPr lvl="1">
              <a:spcBef>
                <a:spcPct val="0"/>
              </a:spcBef>
              <a:defRPr/>
            </a:pPr>
            <a:r>
              <a:rPr lang="zh-CN" altLang="en-US" dirty="0" smtClean="0">
                <a:latin typeface="Arial" panose="020B0604020202020204" pitchFamily="34" charset="0"/>
                <a:ea typeface="宋体" panose="02010600030101010101" pitchFamily="2" charset="-122"/>
              </a:rPr>
              <a:t>实际的项目</a:t>
            </a:r>
            <a:r>
              <a:rPr lang="zh-CN" altLang="en-US" b="1" u="sng" dirty="0" smtClean="0">
                <a:latin typeface="Arial" panose="020B0604020202020204" pitchFamily="34" charset="0"/>
                <a:ea typeface="宋体" panose="02010600030101010101" pitchFamily="2" charset="-122"/>
              </a:rPr>
              <a:t>很少遵守</a:t>
            </a:r>
            <a:r>
              <a:rPr lang="zh-CN" altLang="en-US" dirty="0" smtClean="0">
                <a:latin typeface="Arial" panose="020B0604020202020204" pitchFamily="34" charset="0"/>
                <a:ea typeface="宋体" panose="02010600030101010101" pitchFamily="2" charset="-122"/>
              </a:rPr>
              <a:t>瀑布模型提出的顺序</a:t>
            </a:r>
            <a:endParaRPr lang="en-US" altLang="zh-CN" dirty="0" smtClean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lvl="2">
              <a:spcBef>
                <a:spcPct val="0"/>
              </a:spcBef>
              <a:defRPr/>
            </a:pPr>
            <a:r>
              <a:rPr lang="zh-CN" altLang="en-US" dirty="0" smtClean="0">
                <a:latin typeface="Arial" panose="020B0604020202020204" pitchFamily="34" charset="0"/>
                <a:ea typeface="宋体" panose="02010600030101010101" pitchFamily="2" charset="-122"/>
              </a:rPr>
              <a:t>虽然线性模型可以</a:t>
            </a:r>
            <a:r>
              <a:rPr lang="zh-CN" altLang="en-US" b="1" u="sng" dirty="0" smtClean="0">
                <a:latin typeface="Arial" panose="020B0604020202020204" pitchFamily="34" charset="0"/>
                <a:ea typeface="宋体" panose="02010600030101010101" pitchFamily="2" charset="-122"/>
              </a:rPr>
              <a:t>加入迭代</a:t>
            </a:r>
            <a:r>
              <a:rPr lang="zh-CN" altLang="en-US" dirty="0" smtClean="0">
                <a:latin typeface="Arial" panose="020B0604020202020204" pitchFamily="34" charset="0"/>
                <a:ea typeface="宋体" panose="02010600030101010101" pitchFamily="2" charset="-122"/>
              </a:rPr>
              <a:t>，但是用间接的方式实现的；</a:t>
            </a:r>
            <a:endParaRPr lang="en-US" altLang="zh-CN" dirty="0" smtClean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lvl="2">
              <a:spcBef>
                <a:spcPct val="0"/>
              </a:spcBef>
              <a:defRPr/>
            </a:pPr>
            <a:r>
              <a:rPr lang="zh-CN" altLang="en-US" dirty="0" smtClean="0">
                <a:latin typeface="Arial" panose="020B0604020202020204" pitchFamily="34" charset="0"/>
                <a:ea typeface="宋体" panose="02010600030101010101" pitchFamily="2" charset="-122"/>
              </a:rPr>
              <a:t>结果：随着项目的推进，变更可能</a:t>
            </a:r>
            <a:r>
              <a:rPr lang="zh-CN" altLang="en-US" b="1" u="sng" dirty="0" smtClean="0">
                <a:latin typeface="Arial" panose="020B0604020202020204" pitchFamily="34" charset="0"/>
                <a:ea typeface="宋体" panose="02010600030101010101" pitchFamily="2" charset="-122"/>
              </a:rPr>
              <a:t>造成混乱</a:t>
            </a:r>
          </a:p>
          <a:p>
            <a:pPr lvl="1">
              <a:spcBef>
                <a:spcPct val="0"/>
              </a:spcBef>
              <a:defRPr/>
            </a:pPr>
            <a:r>
              <a:rPr lang="zh-CN" altLang="en-US" dirty="0" smtClean="0">
                <a:latin typeface="Arial" panose="020B0604020202020204" pitchFamily="34" charset="0"/>
                <a:ea typeface="宋体" panose="02010600030101010101" pitchFamily="2" charset="-122"/>
              </a:rPr>
              <a:t>客户通常</a:t>
            </a:r>
            <a:r>
              <a:rPr lang="zh-CN" altLang="en-US" b="1" u="sng" dirty="0" smtClean="0">
                <a:latin typeface="Arial" panose="020B0604020202020204" pitchFamily="34" charset="0"/>
                <a:ea typeface="宋体" panose="02010600030101010101" pitchFamily="2" charset="-122"/>
              </a:rPr>
              <a:t>难以清楚地</a:t>
            </a:r>
            <a:r>
              <a:rPr lang="zh-CN" altLang="en-US" dirty="0" smtClean="0">
                <a:latin typeface="Arial" panose="020B0604020202020204" pitchFamily="34" charset="0"/>
                <a:ea typeface="宋体" panose="02010600030101010101" pitchFamily="2" charset="-122"/>
              </a:rPr>
              <a:t>描述所有的需求</a:t>
            </a:r>
            <a:endParaRPr lang="en-US" altLang="zh-CN" dirty="0" smtClean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lvl="2">
              <a:spcBef>
                <a:spcPct val="0"/>
              </a:spcBef>
              <a:defRPr/>
            </a:pPr>
            <a:r>
              <a:rPr lang="zh-CN" altLang="en-US" dirty="0" smtClean="0">
                <a:latin typeface="Arial" panose="020B0604020202020204" pitchFamily="34" charset="0"/>
                <a:ea typeface="宋体" panose="02010600030101010101" pitchFamily="2" charset="-122"/>
              </a:rPr>
              <a:t>瀑布模型需要</a:t>
            </a:r>
            <a:r>
              <a:rPr lang="zh-CN" altLang="en-US" b="1" u="sng" dirty="0" smtClean="0">
                <a:latin typeface="Arial" panose="020B0604020202020204" pitchFamily="34" charset="0"/>
                <a:ea typeface="宋体" panose="02010600030101010101" pitchFamily="2" charset="-122"/>
              </a:rPr>
              <a:t>明确的需求</a:t>
            </a:r>
            <a:r>
              <a:rPr lang="zh-CN" altLang="en-US" dirty="0" smtClean="0">
                <a:latin typeface="Arial" panose="020B0604020202020204" pitchFamily="34" charset="0"/>
                <a:ea typeface="宋体" panose="02010600030101010101" pitchFamily="2" charset="-122"/>
              </a:rPr>
              <a:t>，</a:t>
            </a:r>
            <a:endParaRPr lang="en-US" altLang="zh-CN" dirty="0" smtClean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lvl="2">
              <a:spcBef>
                <a:spcPct val="0"/>
              </a:spcBef>
              <a:defRPr/>
            </a:pPr>
            <a:r>
              <a:rPr lang="zh-CN" altLang="en-US" dirty="0" smtClean="0">
                <a:latin typeface="Arial" panose="020B0604020202020204" pitchFamily="34" charset="0"/>
                <a:ea typeface="宋体" panose="02010600030101010101" pitchFamily="2" charset="-122"/>
              </a:rPr>
              <a:t>否则，</a:t>
            </a:r>
            <a:r>
              <a:rPr lang="zh-CN" altLang="en-US" b="1" u="sng" dirty="0" smtClean="0">
                <a:latin typeface="Arial" panose="020B0604020202020204" pitchFamily="34" charset="0"/>
                <a:ea typeface="宋体" panose="02010600030101010101" pitchFamily="2" charset="-122"/>
              </a:rPr>
              <a:t>很难适应</a:t>
            </a:r>
            <a:r>
              <a:rPr lang="zh-CN" altLang="en-US" dirty="0" smtClean="0">
                <a:latin typeface="Arial" panose="020B0604020202020204" pitchFamily="34" charset="0"/>
                <a:ea typeface="宋体" panose="02010600030101010101" pitchFamily="2" charset="-122"/>
              </a:rPr>
              <a:t>项目开始阶段存在的不确定性</a:t>
            </a:r>
          </a:p>
          <a:p>
            <a:pPr lvl="1">
              <a:spcBef>
                <a:spcPct val="0"/>
              </a:spcBef>
              <a:defRPr/>
            </a:pPr>
            <a:r>
              <a:rPr lang="zh-CN" altLang="en-US" dirty="0" smtClean="0">
                <a:latin typeface="Arial" panose="020B0604020202020204" pitchFamily="34" charset="0"/>
                <a:ea typeface="宋体" panose="02010600030101010101" pitchFamily="2" charset="-122"/>
              </a:rPr>
              <a:t>客户</a:t>
            </a:r>
            <a:r>
              <a:rPr lang="zh-CN" altLang="en-US" b="1" u="sng" dirty="0" smtClean="0">
                <a:latin typeface="Arial" panose="020B0604020202020204" pitchFamily="34" charset="0"/>
                <a:ea typeface="宋体" panose="02010600030101010101" pitchFamily="2" charset="-122"/>
              </a:rPr>
              <a:t>需要耐心</a:t>
            </a:r>
            <a:r>
              <a:rPr lang="zh-CN" altLang="en-US" dirty="0" smtClean="0">
                <a:latin typeface="Arial" panose="020B0604020202020204" pitchFamily="34" charset="0"/>
                <a:ea typeface="宋体" panose="02010600030101010101" pitchFamily="2" charset="-122"/>
              </a:rPr>
              <a:t>，项目接近尾声才能得到可执行程序</a:t>
            </a:r>
            <a:endParaRPr lang="en-US" altLang="zh-CN" dirty="0" smtClean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lvl="2">
              <a:spcBef>
                <a:spcPct val="0"/>
              </a:spcBef>
              <a:defRPr/>
            </a:pPr>
            <a:r>
              <a:rPr lang="zh-CN" altLang="en-US" dirty="0" smtClean="0">
                <a:latin typeface="Arial" panose="020B0604020202020204" pitchFamily="34" charset="0"/>
                <a:ea typeface="宋体" panose="02010600030101010101" pitchFamily="2" charset="-122"/>
              </a:rPr>
              <a:t>系统重大缺陷，若在可执行程序评审之前没有被发现，将可能造成惨重损失</a:t>
            </a:r>
          </a:p>
          <a:p>
            <a:pPr>
              <a:defRPr/>
            </a:pPr>
            <a:endParaRPr lang="zh-CN" altLang="en-US" dirty="0" smtClean="0">
              <a:latin typeface="Arial" panose="020B0604020202020204" pitchFamily="34" charset="0"/>
            </a:endParaRPr>
          </a:p>
        </p:txBody>
      </p:sp>
      <p:sp>
        <p:nvSpPr>
          <p:cNvPr id="32772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2A480D7E-D167-42D2-8F64-FD94EBA3CDF1}" type="slidenum">
              <a:rPr lang="en-US" altLang="zh-CN" smtClean="0"/>
              <a:pPr>
                <a:spcBef>
                  <a:spcPct val="0"/>
                </a:spcBef>
                <a:buFontTx/>
                <a:buNone/>
              </a:pPr>
              <a:t>14</a:t>
            </a:fld>
            <a:endParaRPr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6429160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1747" name="备注占位符 2"/>
          <p:cNvSpPr>
            <a:spLocks noGrp="1"/>
          </p:cNvSpPr>
          <p:nvPr>
            <p:ph type="body" idx="1"/>
          </p:nvPr>
        </p:nvSpPr>
        <p:spPr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altLang="zh-CN" dirty="0" smtClean="0">
                <a:latin typeface="Arial" panose="020B0604020202020204" pitchFamily="34" charset="0"/>
                <a:ea typeface="宋体" panose="02010600030101010101" pitchFamily="2" charset="-122"/>
              </a:rPr>
              <a:t>V</a:t>
            </a:r>
            <a:r>
              <a:rPr lang="zh-CN" altLang="en-US" dirty="0" smtClean="0">
                <a:latin typeface="Arial" panose="020B0604020202020204" pitchFamily="34" charset="0"/>
                <a:ea typeface="宋体" panose="02010600030101010101" pitchFamily="2" charset="-122"/>
              </a:rPr>
              <a:t>模型：瀑布模型的变体</a:t>
            </a:r>
          </a:p>
          <a:p>
            <a:pPr>
              <a:defRPr/>
            </a:pPr>
            <a:r>
              <a:rPr lang="zh-CN" altLang="en-US" dirty="0" smtClean="0">
                <a:latin typeface="Arial" panose="020B0604020202020204" pitchFamily="34" charset="0"/>
                <a:ea typeface="宋体" panose="02010600030101010101" pitchFamily="2" charset="-122"/>
              </a:rPr>
              <a:t>描述了</a:t>
            </a:r>
            <a:r>
              <a:rPr lang="zh-CN" altLang="en-US" b="1" u="sng" dirty="0" smtClean="0">
                <a:latin typeface="Arial" panose="020B0604020202020204" pitchFamily="34" charset="0"/>
                <a:ea typeface="宋体" panose="02010600030101010101" pitchFamily="2" charset="-122"/>
              </a:rPr>
              <a:t>质量保证动作</a:t>
            </a:r>
            <a:r>
              <a:rPr lang="zh-CN" altLang="en-US" dirty="0" smtClean="0">
                <a:latin typeface="Arial" panose="020B0604020202020204" pitchFamily="34" charset="0"/>
                <a:ea typeface="宋体" panose="02010600030101010101" pitchFamily="2" charset="-122"/>
              </a:rPr>
              <a:t>与</a:t>
            </a:r>
            <a:r>
              <a:rPr lang="zh-CN" altLang="en-US" b="1" u="sng" dirty="0" smtClean="0">
                <a:latin typeface="Arial" panose="020B0604020202020204" pitchFamily="34" charset="0"/>
                <a:ea typeface="宋体" panose="02010600030101010101" pitchFamily="2" charset="-122"/>
              </a:rPr>
              <a:t>沟通、建模及其早期相关动作</a:t>
            </a:r>
            <a:r>
              <a:rPr lang="zh-CN" altLang="en-US" dirty="0" smtClean="0">
                <a:latin typeface="Arial" panose="020B0604020202020204" pitchFamily="34" charset="0"/>
                <a:ea typeface="宋体" panose="02010600030101010101" pitchFamily="2" charset="-122"/>
              </a:rPr>
              <a:t>之间的关系</a:t>
            </a:r>
            <a:endParaRPr lang="en-US" altLang="zh-CN" dirty="0" smtClean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>
              <a:defRPr/>
            </a:pPr>
            <a:r>
              <a:rPr lang="zh-CN" altLang="en-US" dirty="0" smtClean="0">
                <a:latin typeface="Arial" panose="020B0604020202020204" pitchFamily="34" charset="0"/>
                <a:ea typeface="宋体" panose="02010600030101010101" pitchFamily="2" charset="-122"/>
              </a:rPr>
              <a:t>阐明了验证确认动作（后期的软件工程动作）如何与早期的工程动作相互关联</a:t>
            </a:r>
            <a:endParaRPr lang="en-US" altLang="zh-CN" dirty="0" smtClean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>
              <a:defRPr/>
            </a:pPr>
            <a:endParaRPr lang="en-US" altLang="zh-CN" dirty="0" smtClean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>
              <a:defRPr/>
            </a:pPr>
            <a:r>
              <a:rPr lang="zh-CN" altLang="en-US" dirty="0" smtClean="0">
                <a:latin typeface="Arial" panose="020B0604020202020204" pitchFamily="34" charset="0"/>
                <a:ea typeface="宋体" panose="02010600030101010101" pitchFamily="2" charset="-122"/>
              </a:rPr>
              <a:t>线性模型</a:t>
            </a:r>
            <a:r>
              <a:rPr lang="en-US" altLang="zh-CN" dirty="0" smtClean="0">
                <a:latin typeface="Arial" panose="020B0604020202020204" pitchFamily="34" charset="0"/>
                <a:ea typeface="宋体" panose="02010600030101010101" pitchFamily="2" charset="-122"/>
              </a:rPr>
              <a:t>——</a:t>
            </a:r>
            <a:r>
              <a:rPr lang="zh-CN" altLang="en-US" dirty="0" smtClean="0">
                <a:latin typeface="Arial" panose="020B0604020202020204" pitchFamily="34" charset="0"/>
                <a:ea typeface="宋体" panose="02010600030101010101" pitchFamily="2" charset="-122"/>
              </a:rPr>
              <a:t>容易导致“阻塞状态”</a:t>
            </a:r>
            <a:endParaRPr lang="en-US" altLang="zh-CN" dirty="0" smtClean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>
              <a:defRPr/>
            </a:pPr>
            <a:r>
              <a:rPr lang="zh-CN" altLang="en-US" dirty="0" smtClean="0">
                <a:latin typeface="Arial" panose="020B0604020202020204" pitchFamily="34" charset="0"/>
                <a:ea typeface="宋体" panose="02010600030101010101" pitchFamily="2" charset="-122"/>
              </a:rPr>
              <a:t>需求明确，瀑布模型非常适用，</a:t>
            </a:r>
            <a:endParaRPr lang="en-US" altLang="zh-CN" dirty="0" smtClean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>
              <a:defRPr/>
            </a:pPr>
            <a:r>
              <a:rPr lang="zh-CN" altLang="en-US" dirty="0" smtClean="0">
                <a:latin typeface="Arial" panose="020B0604020202020204" pitchFamily="34" charset="0"/>
                <a:ea typeface="宋体" panose="02010600030101010101" pitchFamily="2" charset="-122"/>
              </a:rPr>
              <a:t>若特性、功能、信息都经常变更，不适用</a:t>
            </a:r>
            <a:endParaRPr lang="en-US" altLang="zh-CN" dirty="0" smtClean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4820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5D10F3D-A2B7-4308-997D-C01D5B36FA52}" type="slidenum">
              <a:rPr lang="en-US" altLang="zh-CN" smtClean="0"/>
              <a:pPr>
                <a:spcBef>
                  <a:spcPct val="0"/>
                </a:spcBef>
                <a:buFontTx/>
                <a:buNone/>
              </a:pPr>
              <a:t>15</a:t>
            </a:fld>
            <a:endParaRPr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29974521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zh-CN" altLang="en-US" dirty="0" smtClean="0">
                <a:ea typeface="宋体" panose="02010600030101010101" pitchFamily="2" charset="-122"/>
              </a:rPr>
              <a:t>增量过程模型的时机：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>
              <a:defRPr/>
            </a:pPr>
            <a:r>
              <a:rPr lang="en-US" altLang="zh-CN" dirty="0" smtClean="0">
                <a:ea typeface="宋体" panose="02010600030101010101" pitchFamily="2" charset="-122"/>
              </a:rPr>
              <a:t>1</a:t>
            </a:r>
            <a:r>
              <a:rPr lang="zh-CN" altLang="en-US" dirty="0" smtClean="0">
                <a:ea typeface="宋体" panose="02010600030101010101" pitchFamily="2" charset="-122"/>
              </a:rPr>
              <a:t>）初期需求明确，但整个开发过程，不宜运用线性模型；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>
              <a:defRPr/>
            </a:pPr>
            <a:r>
              <a:rPr lang="en-US" altLang="zh-CN" dirty="0" smtClean="0">
                <a:ea typeface="宋体" panose="02010600030101010101" pitchFamily="2" charset="-122"/>
              </a:rPr>
              <a:t>2</a:t>
            </a:r>
            <a:r>
              <a:rPr lang="zh-CN" altLang="en-US" dirty="0" smtClean="0">
                <a:ea typeface="宋体" panose="02010600030101010101" pitchFamily="2" charset="-122"/>
              </a:rPr>
              <a:t>）既定商业期限内，没有足够开发人员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>
              <a:defRPr/>
            </a:pPr>
            <a:endParaRPr lang="en-US" altLang="zh-CN" dirty="0" smtClean="0">
              <a:ea typeface="宋体" panose="02010600030101010101" pitchFamily="2" charset="-122"/>
            </a:endParaRPr>
          </a:p>
          <a:p>
            <a:pPr>
              <a:defRPr/>
            </a:pPr>
            <a:r>
              <a:rPr lang="zh-CN" altLang="en-US" dirty="0" smtClean="0">
                <a:ea typeface="宋体" panose="02010600030101010101" pitchFamily="2" charset="-122"/>
              </a:rPr>
              <a:t>增量模型发布一系列</a:t>
            </a:r>
            <a:r>
              <a:rPr lang="zh-CN" altLang="en-US" b="1" dirty="0" smtClean="0">
                <a:ea typeface="宋体" panose="02010600030101010101" pitchFamily="2" charset="-122"/>
              </a:rPr>
              <a:t>称为增量的可运行版本</a:t>
            </a:r>
            <a:endParaRPr lang="en-US" altLang="zh-CN" b="1" dirty="0" smtClean="0">
              <a:ea typeface="宋体" panose="02010600030101010101" pitchFamily="2" charset="-122"/>
            </a:endParaRPr>
          </a:p>
          <a:p>
            <a:pPr lvl="1">
              <a:defRPr/>
            </a:pPr>
            <a:r>
              <a:rPr lang="zh-CN" altLang="en-US" dirty="0" smtClean="0">
                <a:ea typeface="宋体" panose="02010600030101010101" pitchFamily="2" charset="-122"/>
              </a:rPr>
              <a:t>随着每个版本的交付，</a:t>
            </a:r>
            <a:r>
              <a:rPr lang="zh-CN" altLang="en-US" b="1" dirty="0" smtClean="0">
                <a:solidFill>
                  <a:srgbClr val="0000CC"/>
                </a:solidFill>
                <a:ea typeface="宋体" panose="02010600030101010101" pitchFamily="2" charset="-122"/>
              </a:rPr>
              <a:t>逐步为用户提供更多的功能</a:t>
            </a:r>
            <a:endParaRPr lang="en-US" altLang="zh-CN" b="1" dirty="0" smtClean="0">
              <a:solidFill>
                <a:srgbClr val="0000CC"/>
              </a:solidFill>
              <a:ea typeface="宋体" panose="02010600030101010101" pitchFamily="2" charset="-122"/>
            </a:endParaRPr>
          </a:p>
          <a:p>
            <a:pPr lvl="1">
              <a:defRPr/>
            </a:pPr>
            <a:r>
              <a:rPr lang="zh-CN" altLang="en-US" kern="0" dirty="0" smtClean="0">
                <a:ea typeface="宋体" panose="02010600030101010101" pitchFamily="2" charset="-122"/>
              </a:rPr>
              <a:t>综合了线性过程流和并行过程流的特征</a:t>
            </a:r>
            <a:endParaRPr lang="en-US" altLang="zh-CN" kern="0" dirty="0" smtClean="0">
              <a:ea typeface="宋体" panose="02010600030101010101" pitchFamily="2" charset="-122"/>
            </a:endParaRPr>
          </a:p>
          <a:p>
            <a:pPr>
              <a:defRPr/>
            </a:pPr>
            <a:r>
              <a:rPr lang="zh-CN" altLang="en-US" kern="0" dirty="0" smtClean="0">
                <a:ea typeface="宋体" panose="02010600030101010101" pitchFamily="2" charset="-122"/>
              </a:rPr>
              <a:t>第一个增量是核心产品</a:t>
            </a:r>
            <a:endParaRPr lang="en-US" altLang="zh-CN" kern="0" dirty="0" smtClean="0">
              <a:ea typeface="宋体" panose="02010600030101010101" pitchFamily="2" charset="-122"/>
            </a:endParaRPr>
          </a:p>
          <a:p>
            <a:pPr>
              <a:defRPr/>
            </a:pPr>
            <a:r>
              <a:rPr lang="zh-CN" altLang="en-US" kern="0" dirty="0" smtClean="0">
                <a:ea typeface="宋体" panose="02010600030101010101" pitchFamily="2" charset="-122"/>
              </a:rPr>
              <a:t>早期增量是最终产品的片段版本</a:t>
            </a:r>
            <a:endParaRPr lang="en-US" altLang="zh-CN" kern="0" dirty="0" smtClean="0">
              <a:ea typeface="宋体" panose="02010600030101010101" pitchFamily="2" charset="-122"/>
            </a:endParaRPr>
          </a:p>
          <a:p>
            <a:pPr lvl="1">
              <a:defRPr/>
            </a:pPr>
            <a:r>
              <a:rPr lang="zh-CN" altLang="en-US" kern="0" dirty="0" smtClean="0">
                <a:ea typeface="宋体" panose="02010600030101010101" pitchFamily="2" charset="-122"/>
              </a:rPr>
              <a:t>既提供服务用户的能力，又提供用户的评价平台</a:t>
            </a:r>
            <a:endParaRPr lang="en-US" altLang="zh-CN" kern="0" dirty="0" smtClean="0">
              <a:ea typeface="宋体" panose="02010600030101010101" pitchFamily="2" charset="-122"/>
            </a:endParaRPr>
          </a:p>
          <a:p>
            <a:pPr>
              <a:defRPr/>
            </a:pPr>
            <a:r>
              <a:rPr lang="zh-CN" altLang="en-US" b="1" kern="0" dirty="0" smtClean="0">
                <a:ea typeface="宋体" panose="02010600030101010101" pitchFamily="2" charset="-122"/>
              </a:rPr>
              <a:t>规避技术风险</a:t>
            </a:r>
          </a:p>
        </p:txBody>
      </p:sp>
      <p:sp>
        <p:nvSpPr>
          <p:cNvPr id="3686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20951FC9-87E3-4289-A0B7-B7D6BBA1E234}" type="slidenum">
              <a:rPr lang="en-US" altLang="zh-CN" smtClean="0"/>
              <a:pPr>
                <a:spcBef>
                  <a:spcPct val="0"/>
                </a:spcBef>
                <a:buFontTx/>
                <a:buNone/>
              </a:pPr>
              <a:t>16</a:t>
            </a:fld>
            <a:endParaRPr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2505001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8915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dirty="0" smtClean="0">
                <a:latin typeface="Arial" panose="020B0604020202020204" pitchFamily="34" charset="0"/>
                <a:ea typeface="宋体" panose="02010600030101010101" pitchFamily="2" charset="-122"/>
              </a:rPr>
              <a:t>演化过程模型</a:t>
            </a:r>
            <a:endParaRPr lang="en-US" altLang="zh-CN" dirty="0" smtClean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r>
              <a:rPr lang="zh-CN" altLang="en-US" dirty="0" smtClean="0">
                <a:latin typeface="Arial" panose="020B0604020202020204" pitchFamily="34" charset="0"/>
                <a:ea typeface="宋体" panose="02010600030101010101" pitchFamily="2" charset="-122"/>
              </a:rPr>
              <a:t>问题</a:t>
            </a:r>
            <a:endParaRPr lang="en-US" altLang="zh-CN" dirty="0" smtClean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lvl="1"/>
            <a:r>
              <a:rPr lang="zh-CN" altLang="en-US" sz="2400" b="1" u="sng" dirty="0" smtClean="0">
                <a:solidFill>
                  <a:srgbClr val="0000CC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需求经常发生变化</a:t>
            </a:r>
            <a:r>
              <a:rPr lang="zh-CN" altLang="en-US" sz="2400" dirty="0" smtClean="0">
                <a:latin typeface="Arial" panose="020B0604020202020204" pitchFamily="34" charset="0"/>
                <a:ea typeface="宋体" panose="02010600030101010101" pitchFamily="2" charset="-122"/>
              </a:rPr>
              <a:t>，直接导致最终产品难以实现</a:t>
            </a:r>
            <a:endParaRPr lang="en-US" altLang="zh-CN" sz="2400" dirty="0" smtClean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lvl="1"/>
            <a:r>
              <a:rPr lang="zh-CN" altLang="en-US" sz="2400" b="1" u="sng" dirty="0" smtClean="0">
                <a:solidFill>
                  <a:srgbClr val="0000CC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严格的交付时间</a:t>
            </a:r>
            <a:r>
              <a:rPr lang="zh-CN" altLang="en-US" sz="2400" dirty="0" smtClean="0">
                <a:latin typeface="Arial" panose="020B0604020202020204" pitchFamily="34" charset="0"/>
                <a:ea typeface="宋体" panose="02010600030101010101" pitchFamily="2" charset="-122"/>
              </a:rPr>
              <a:t>使得软件产品不可能圆满完成，</a:t>
            </a:r>
            <a:endParaRPr lang="en-US" altLang="zh-CN" sz="2400" dirty="0" smtClean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lvl="2"/>
            <a:r>
              <a:rPr lang="zh-CN" altLang="en-US" sz="2400" dirty="0" smtClean="0">
                <a:latin typeface="Arial" panose="020B0604020202020204" pitchFamily="34" charset="0"/>
                <a:ea typeface="宋体" panose="02010600030101010101" pitchFamily="2" charset="-122"/>
              </a:rPr>
              <a:t>但是必须交付功能有限的版本以应对竞争或商业压力</a:t>
            </a:r>
            <a:endParaRPr lang="en-US" altLang="zh-CN" sz="2400" dirty="0" smtClean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lvl="1"/>
            <a:r>
              <a:rPr lang="zh-CN" altLang="en-US" sz="2400" dirty="0" smtClean="0">
                <a:latin typeface="Arial" panose="020B0604020202020204" pitchFamily="34" charset="0"/>
                <a:ea typeface="宋体" panose="02010600030101010101" pitchFamily="2" charset="-122"/>
              </a:rPr>
              <a:t>很好地理解了核心产品和系统需求</a:t>
            </a:r>
            <a:endParaRPr lang="en-US" altLang="zh-CN" sz="2400" dirty="0" smtClean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lvl="2"/>
            <a:r>
              <a:rPr lang="zh-CN" altLang="en-US" sz="2400" dirty="0" smtClean="0">
                <a:latin typeface="Arial" panose="020B0604020202020204" pitchFamily="34" charset="0"/>
                <a:ea typeface="宋体" panose="02010600030101010101" pitchFamily="2" charset="-122"/>
              </a:rPr>
              <a:t>但是</a:t>
            </a:r>
            <a:r>
              <a:rPr lang="zh-CN" altLang="en-US" sz="2400" b="1" u="sng" dirty="0" smtClean="0">
                <a:solidFill>
                  <a:srgbClr val="0000CC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产品或系统扩展的细节问题却没有定义</a:t>
            </a:r>
            <a:endParaRPr lang="en-US" altLang="zh-CN" sz="2400" b="1" u="sng" dirty="0" smtClean="0">
              <a:solidFill>
                <a:srgbClr val="0000CC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endParaRPr lang="en-US" altLang="zh-CN" dirty="0" smtClean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r>
              <a:rPr lang="zh-CN" altLang="en-US" dirty="0" smtClean="0">
                <a:latin typeface="Arial" panose="020B0604020202020204" pitchFamily="34" charset="0"/>
                <a:ea typeface="宋体" panose="02010600030101010101" pitchFamily="2" charset="-122"/>
              </a:rPr>
              <a:t>演化模型中，每个迭代产生软件的一个更完整的版本</a:t>
            </a:r>
            <a:endParaRPr lang="en-US" altLang="zh-CN" dirty="0" smtClean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lvl="1"/>
            <a:r>
              <a:rPr lang="zh-CN" altLang="en-US" sz="2400" dirty="0" smtClean="0">
                <a:latin typeface="Arial" panose="020B0604020202020204" pitchFamily="34" charset="0"/>
                <a:ea typeface="宋体" panose="02010600030101010101" pitchFamily="2" charset="-122"/>
              </a:rPr>
              <a:t>原型开发：客户定义了一些基本任务，但是</a:t>
            </a:r>
            <a:r>
              <a:rPr lang="zh-CN" altLang="en-US" sz="2400" b="1" u="sng" dirty="0" smtClean="0">
                <a:solidFill>
                  <a:srgbClr val="0000CC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没有详细</a:t>
            </a:r>
            <a:r>
              <a:rPr lang="zh-CN" altLang="en-US" sz="2400" dirty="0" smtClean="0">
                <a:latin typeface="Arial" panose="020B0604020202020204" pitchFamily="34" charset="0"/>
                <a:ea typeface="宋体" panose="02010600030101010101" pitchFamily="2" charset="-122"/>
              </a:rPr>
              <a:t>定义功能和特性需求</a:t>
            </a:r>
            <a:endParaRPr lang="en-US" altLang="zh-CN" sz="2400" dirty="0" smtClean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lvl="2"/>
            <a:r>
              <a:rPr lang="zh-CN" altLang="en-US" sz="2400" dirty="0" smtClean="0">
                <a:latin typeface="Arial" panose="020B0604020202020204" pitchFamily="34" charset="0"/>
                <a:ea typeface="宋体" panose="02010600030101010101" pitchFamily="2" charset="-122"/>
              </a:rPr>
              <a:t>开发人员对算法效率、</a:t>
            </a:r>
            <a:r>
              <a:rPr lang="en-US" altLang="zh-CN" sz="2400" dirty="0" smtClean="0">
                <a:latin typeface="Arial" panose="020B0604020202020204" pitchFamily="34" charset="0"/>
                <a:ea typeface="宋体" panose="02010600030101010101" pitchFamily="2" charset="-122"/>
              </a:rPr>
              <a:t>OS</a:t>
            </a:r>
            <a:r>
              <a:rPr lang="zh-CN" altLang="en-US" sz="2400" dirty="0" smtClean="0">
                <a:latin typeface="Arial" panose="020B0604020202020204" pitchFamily="34" charset="0"/>
                <a:ea typeface="宋体" panose="02010600030101010101" pitchFamily="2" charset="-122"/>
              </a:rPr>
              <a:t>适应性和人机交互特性，</a:t>
            </a:r>
            <a:r>
              <a:rPr lang="zh-CN" altLang="en-US" sz="2400" b="1" u="sng" dirty="0" smtClean="0">
                <a:solidFill>
                  <a:srgbClr val="0000CC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没把握</a:t>
            </a:r>
            <a:endParaRPr lang="en-US" altLang="zh-CN" sz="2400" b="1" u="sng" dirty="0" smtClean="0">
              <a:solidFill>
                <a:srgbClr val="0000CC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lvl="1"/>
            <a:endParaRPr lang="en-US" altLang="zh-CN" sz="2400" dirty="0" smtClean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lvl="1"/>
            <a:r>
              <a:rPr lang="zh-CN" altLang="en-US" sz="2400" dirty="0" smtClean="0">
                <a:latin typeface="Arial" panose="020B0604020202020204" pitchFamily="34" charset="0"/>
                <a:ea typeface="宋体" panose="02010600030101010101" pitchFamily="2" charset="-122"/>
              </a:rPr>
              <a:t>螺旋模型：演进式过程模型</a:t>
            </a:r>
            <a:endParaRPr lang="en-US" altLang="zh-CN" sz="2400" dirty="0" smtClean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lvl="2"/>
            <a:r>
              <a:rPr lang="zh-CN" altLang="en-US" sz="2400" dirty="0" smtClean="0">
                <a:latin typeface="Arial" panose="020B0604020202020204" pitchFamily="34" charset="0"/>
                <a:ea typeface="宋体" panose="02010600030101010101" pitchFamily="2" charset="-122"/>
              </a:rPr>
              <a:t>结合了</a:t>
            </a:r>
            <a:r>
              <a:rPr lang="zh-CN" altLang="en-US" sz="2400" b="1" dirty="0" smtClean="0">
                <a:latin typeface="Arial" panose="020B0604020202020204" pitchFamily="34" charset="0"/>
                <a:ea typeface="宋体" panose="02010600030101010101" pitchFamily="2" charset="-122"/>
              </a:rPr>
              <a:t>原型的迭代性质</a:t>
            </a:r>
            <a:r>
              <a:rPr lang="zh-CN" altLang="en-US" sz="2400" dirty="0" smtClean="0">
                <a:latin typeface="Arial" panose="020B0604020202020204" pitchFamily="34" charset="0"/>
                <a:ea typeface="宋体" panose="02010600030101010101" pitchFamily="2" charset="-122"/>
              </a:rPr>
              <a:t>与</a:t>
            </a:r>
            <a:r>
              <a:rPr lang="zh-CN" altLang="en-US" sz="2400" b="1" dirty="0" smtClean="0">
                <a:latin typeface="Arial" panose="020B0604020202020204" pitchFamily="34" charset="0"/>
                <a:ea typeface="宋体" panose="02010600030101010101" pitchFamily="2" charset="-122"/>
              </a:rPr>
              <a:t>瀑布模型的可控性、系统性</a:t>
            </a:r>
            <a:endParaRPr lang="zh-CN" altLang="en-US" sz="2400" dirty="0" smtClean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endParaRPr lang="zh-CN" altLang="en-US" dirty="0" smtClean="0">
              <a:latin typeface="Arial" panose="020B0604020202020204" pitchFamily="34" charset="0"/>
            </a:endParaRPr>
          </a:p>
        </p:txBody>
      </p:sp>
      <p:sp>
        <p:nvSpPr>
          <p:cNvPr id="3891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E61EF46D-944C-4040-BEFE-4E0177C855BB}" type="slidenum">
              <a:rPr lang="en-US" altLang="zh-CN" smtClean="0"/>
              <a:pPr>
                <a:spcBef>
                  <a:spcPct val="0"/>
                </a:spcBef>
                <a:buFontTx/>
                <a:buNone/>
              </a:pPr>
              <a:t>17</a:t>
            </a:fld>
            <a:endParaRPr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42578168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zh-CN" altLang="en-US" dirty="0" smtClean="0">
                <a:ea typeface="宋体" panose="02010600030101010101" pitchFamily="2" charset="-122"/>
              </a:rPr>
              <a:t>原型开发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>
              <a:defRPr/>
            </a:pPr>
            <a:r>
              <a:rPr lang="zh-CN" altLang="en-US" dirty="0" smtClean="0">
                <a:ea typeface="宋体" panose="02010600030101010101" pitchFamily="2" charset="-122"/>
              </a:rPr>
              <a:t>如果你的客户有一个合理的需求，但是对细节没有思路，那么不妨先开发一个原型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>
              <a:defRPr/>
            </a:pPr>
            <a:r>
              <a:rPr lang="zh-CN" altLang="en-US" kern="0" dirty="0" smtClean="0">
                <a:ea typeface="宋体" panose="02010600030101010101" pitchFamily="2" charset="-122"/>
              </a:rPr>
              <a:t>理想状况下，原型系统提供了定义软件需求的一种机制</a:t>
            </a:r>
            <a:endParaRPr lang="en-US" altLang="zh-CN" kern="0" dirty="0" smtClean="0">
              <a:ea typeface="宋体" panose="02010600030101010101" pitchFamily="2" charset="-122"/>
            </a:endParaRPr>
          </a:p>
          <a:p>
            <a:pPr>
              <a:defRPr/>
            </a:pPr>
            <a:r>
              <a:rPr lang="zh-CN" altLang="en-US" kern="0" dirty="0" smtClean="0">
                <a:ea typeface="宋体" panose="02010600030101010101" pitchFamily="2" charset="-122"/>
              </a:rPr>
              <a:t>对于要求把一个粗糙的原型系统变为工作产品的压力，建议应该尽量抵制。这样做的结果往往是产品质量受到损害</a:t>
            </a:r>
          </a:p>
          <a:p>
            <a:pPr>
              <a:defRPr/>
            </a:pPr>
            <a:endParaRPr lang="zh-CN" altLang="en-US" dirty="0"/>
          </a:p>
        </p:txBody>
      </p:sp>
      <p:sp>
        <p:nvSpPr>
          <p:cNvPr id="40964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F95C2AD5-F5D0-4959-BFFA-AC70EC6964AE}" type="slidenum">
              <a:rPr lang="en-US" altLang="zh-CN" smtClean="0"/>
              <a:pPr>
                <a:spcBef>
                  <a:spcPct val="0"/>
                </a:spcBef>
                <a:buFontTx/>
                <a:buNone/>
              </a:pPr>
              <a:t>18</a:t>
            </a:fld>
            <a:endParaRPr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5930752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4035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smtClean="0">
                <a:latin typeface="Arial" panose="020B0604020202020204" pitchFamily="34" charset="0"/>
                <a:ea typeface="宋体" panose="02010600030101010101" pitchFamily="2" charset="-122"/>
              </a:rPr>
              <a:t>螺旋模型</a:t>
            </a:r>
            <a:endParaRPr lang="en-US" altLang="zh-CN" smtClean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>
              <a:lnSpc>
                <a:spcPct val="90000"/>
              </a:lnSpc>
            </a:pPr>
            <a:r>
              <a:rPr lang="zh-CN" altLang="en-US" smtClean="0">
                <a:latin typeface="Arial" panose="020B0604020202020204" pitchFamily="34" charset="0"/>
                <a:ea typeface="宋体" panose="02010600030101010101" pitchFamily="2" charset="-122"/>
              </a:rPr>
              <a:t>一种演进式软件过程模型</a:t>
            </a:r>
            <a:endParaRPr lang="en-US" altLang="zh-CN" smtClean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lvl="1">
              <a:lnSpc>
                <a:spcPct val="90000"/>
              </a:lnSpc>
            </a:pPr>
            <a:r>
              <a:rPr lang="zh-CN" altLang="en-US" sz="2400" smtClean="0">
                <a:latin typeface="Arial" panose="020B0604020202020204" pitchFamily="34" charset="0"/>
                <a:ea typeface="宋体" panose="02010600030101010101" pitchFamily="2" charset="-122"/>
              </a:rPr>
              <a:t>结合了原型的迭代性质和瀑布模型的系统性和可控性特点</a:t>
            </a:r>
            <a:endParaRPr lang="en-US" altLang="zh-CN" sz="2400" smtClean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lvl="1">
              <a:lnSpc>
                <a:spcPct val="90000"/>
              </a:lnSpc>
            </a:pPr>
            <a:r>
              <a:rPr lang="zh-CN" altLang="en-US" sz="2400" smtClean="0">
                <a:latin typeface="Arial" panose="020B0604020202020204" pitchFamily="34" charset="0"/>
                <a:ea typeface="宋体" panose="02010600030101010101" pitchFamily="2" charset="-122"/>
              </a:rPr>
              <a:t>具有快速开发越来越完善软件版本的潜力</a:t>
            </a:r>
            <a:endParaRPr lang="en-US" altLang="zh-CN" sz="2400" smtClean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lvl="1">
              <a:lnSpc>
                <a:spcPct val="90000"/>
              </a:lnSpc>
            </a:pPr>
            <a:endParaRPr lang="zh-CN" altLang="en-US" sz="2400" smtClean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>
              <a:lnSpc>
                <a:spcPct val="90000"/>
              </a:lnSpc>
            </a:pPr>
            <a:r>
              <a:rPr lang="zh-CN" altLang="en-US" b="1" smtClean="0">
                <a:latin typeface="Arial" panose="020B0604020202020204" pitchFamily="34" charset="0"/>
                <a:ea typeface="宋体" panose="02010600030101010101" pitchFamily="2" charset="-122"/>
              </a:rPr>
              <a:t>一种风险驱动型的过程模型生成器</a:t>
            </a:r>
            <a:endParaRPr lang="en-US" altLang="zh-CN" b="1" smtClean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lvl="1">
              <a:lnSpc>
                <a:spcPct val="90000"/>
              </a:lnSpc>
            </a:pPr>
            <a:r>
              <a:rPr lang="zh-CN" altLang="en-US" sz="2400" smtClean="0">
                <a:latin typeface="Arial" panose="020B0604020202020204" pitchFamily="34" charset="0"/>
                <a:ea typeface="宋体" panose="02010600030101010101" pitchFamily="2" charset="-122"/>
              </a:rPr>
              <a:t>对于软件集中的系统，它可以</a:t>
            </a:r>
            <a:r>
              <a:rPr lang="zh-CN" altLang="en-US" sz="2400" b="1" smtClean="0">
                <a:latin typeface="Arial" panose="020B0604020202020204" pitchFamily="34" charset="0"/>
                <a:ea typeface="宋体" panose="02010600030101010101" pitchFamily="2" charset="-122"/>
              </a:rPr>
              <a:t>指导多个利益相关者的协同工作</a:t>
            </a:r>
            <a:endParaRPr lang="en-US" altLang="zh-CN" sz="2400" b="1" smtClean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lvl="1">
              <a:lnSpc>
                <a:spcPct val="90000"/>
              </a:lnSpc>
            </a:pPr>
            <a:r>
              <a:rPr lang="zh-CN" altLang="en-US" sz="2400" smtClean="0">
                <a:latin typeface="Arial" panose="020B0604020202020204" pitchFamily="34" charset="0"/>
                <a:ea typeface="宋体" panose="02010600030101010101" pitchFamily="2" charset="-122"/>
              </a:rPr>
              <a:t>采用</a:t>
            </a:r>
            <a:r>
              <a:rPr lang="zh-CN" altLang="en-US" sz="2400" b="1" i="1" smtClean="0">
                <a:latin typeface="Arial" panose="020B0604020202020204" pitchFamily="34" charset="0"/>
                <a:ea typeface="宋体" panose="02010600030101010101" pitchFamily="2" charset="-122"/>
              </a:rPr>
              <a:t>循环的方式逐步加深</a:t>
            </a:r>
            <a:r>
              <a:rPr lang="zh-CN" altLang="en-US" sz="2400" smtClean="0">
                <a:latin typeface="Arial" panose="020B0604020202020204" pitchFamily="34" charset="0"/>
                <a:ea typeface="宋体" panose="02010600030101010101" pitchFamily="2" charset="-122"/>
              </a:rPr>
              <a:t>系统定义和实现的深度，同时降低风险</a:t>
            </a:r>
            <a:endParaRPr lang="en-US" altLang="zh-CN" sz="2400" smtClean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lvl="1">
              <a:lnSpc>
                <a:spcPct val="90000"/>
              </a:lnSpc>
            </a:pPr>
            <a:r>
              <a:rPr lang="zh-CN" altLang="en-US" sz="2400" smtClean="0">
                <a:latin typeface="Arial" panose="020B0604020202020204" pitchFamily="34" charset="0"/>
                <a:ea typeface="宋体" panose="02010600030101010101" pitchFamily="2" charset="-122"/>
              </a:rPr>
              <a:t>确定</a:t>
            </a:r>
            <a:r>
              <a:rPr lang="zh-CN" altLang="en-US" sz="2400" b="1" smtClean="0">
                <a:latin typeface="Arial" panose="020B0604020202020204" pitchFamily="34" charset="0"/>
                <a:ea typeface="宋体" panose="02010600030101010101" pitchFamily="2" charset="-122"/>
              </a:rPr>
              <a:t>一系列里程碑</a:t>
            </a:r>
            <a:r>
              <a:rPr lang="zh-CN" altLang="en-US" sz="2400" smtClean="0">
                <a:latin typeface="Arial" panose="020B0604020202020204" pitchFamily="34" charset="0"/>
                <a:ea typeface="宋体" panose="02010600030101010101" pitchFamily="2" charset="-122"/>
              </a:rPr>
              <a:t>，确保利益相关者都支持可行的和令人满意的系统解决方案</a:t>
            </a:r>
            <a:endParaRPr lang="zh-CN" altLang="en-US" sz="2400" smtClean="0">
              <a:solidFill>
                <a:schemeClr val="folHlink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endParaRPr lang="zh-CN" altLang="en-US" smtClean="0">
              <a:latin typeface="Arial" panose="020B0604020202020204" pitchFamily="34" charset="0"/>
            </a:endParaRPr>
          </a:p>
        </p:txBody>
      </p:sp>
      <p:sp>
        <p:nvSpPr>
          <p:cNvPr id="4403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EC2CFEC7-3C54-4DB6-851A-FE39B67871B9}" type="slidenum">
              <a:rPr lang="en-US" altLang="zh-CN" smtClean="0"/>
              <a:pPr>
                <a:spcBef>
                  <a:spcPct val="0"/>
                </a:spcBef>
                <a:buFontTx/>
                <a:buNone/>
              </a:pPr>
              <a:t>20</a:t>
            </a:fld>
            <a:endParaRPr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5966478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8131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smtClean="0">
                <a:latin typeface="Arial" panose="020B0604020202020204" pitchFamily="34" charset="0"/>
                <a:ea typeface="宋体" panose="02010600030101010101" pitchFamily="2" charset="-122"/>
              </a:rPr>
              <a:t>并发模型：可用于所有类型的软件开发</a:t>
            </a:r>
            <a:endParaRPr lang="en-US" altLang="zh-CN" smtClean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lvl="1"/>
            <a:r>
              <a:rPr lang="zh-CN" altLang="en-US" sz="2400" smtClean="0">
                <a:latin typeface="Arial" panose="020B0604020202020204" pitchFamily="34" charset="0"/>
                <a:ea typeface="宋体" panose="02010600030101010101" pitchFamily="2" charset="-122"/>
              </a:rPr>
              <a:t>更适合不同的工程团队共同开发系统工程项目</a:t>
            </a:r>
            <a:endParaRPr lang="en-US" altLang="zh-CN" sz="2400" smtClean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lvl="1"/>
            <a:endParaRPr lang="en-US" altLang="zh-CN" sz="2400" smtClean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r>
              <a:rPr lang="zh-CN" altLang="en-US" smtClean="0">
                <a:latin typeface="Arial" panose="020B0604020202020204" pitchFamily="34" charset="0"/>
                <a:ea typeface="宋体" panose="02010600030101010101" pitchFamily="2" charset="-122"/>
              </a:rPr>
              <a:t>为软件项目提供一个</a:t>
            </a:r>
            <a:r>
              <a:rPr lang="zh-CN" altLang="en-US" b="1" smtClean="0">
                <a:solidFill>
                  <a:srgbClr val="C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当前状态图（</a:t>
            </a:r>
            <a:r>
              <a:rPr lang="zh-CN" altLang="en-US" b="1" smtClean="0">
                <a:latin typeface="Arial" panose="020B0604020202020204" pitchFamily="34" charset="0"/>
                <a:ea typeface="宋体" panose="02010600030101010101" pitchFamily="2" charset="-122"/>
              </a:rPr>
              <a:t>过程网络</a:t>
            </a:r>
            <a:r>
              <a:rPr lang="zh-CN" altLang="en-US" b="1" smtClean="0">
                <a:solidFill>
                  <a:srgbClr val="C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）</a:t>
            </a:r>
            <a:endParaRPr lang="en-US" altLang="zh-CN" smtClean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lvl="1"/>
            <a:r>
              <a:rPr lang="zh-CN" altLang="en-US" sz="2400" smtClean="0">
                <a:latin typeface="Arial" panose="020B0604020202020204" pitchFamily="34" charset="0"/>
                <a:ea typeface="宋体" panose="02010600030101010101" pitchFamily="2" charset="-122"/>
              </a:rPr>
              <a:t>网络上每个活动、行为和任务与其他活动、行为和任务同时存在，处于某一个状态</a:t>
            </a:r>
            <a:endParaRPr lang="en-US" altLang="zh-CN" sz="2400" smtClean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lvl="2"/>
            <a:r>
              <a:rPr lang="zh-CN" altLang="en-US" sz="2400" b="1" i="1" smtClean="0">
                <a:solidFill>
                  <a:srgbClr val="C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非活动状态、正在开发状态、等待变更请求状态、正在评审状态</a:t>
            </a:r>
            <a:endParaRPr lang="en-US" altLang="zh-CN" sz="2400" b="1" i="1" smtClean="0">
              <a:solidFill>
                <a:srgbClr val="C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lvl="2"/>
            <a:r>
              <a:rPr lang="zh-CN" altLang="en-US" sz="2400" b="1" i="1" smtClean="0">
                <a:solidFill>
                  <a:srgbClr val="C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正在修改状态、已建立基线状态、完成状态</a:t>
            </a:r>
            <a:endParaRPr lang="en-US" altLang="zh-CN" sz="2400" smtClean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lvl="1"/>
            <a:r>
              <a:rPr lang="zh-CN" altLang="en-US" sz="2400" smtClean="0">
                <a:latin typeface="Arial" panose="020B0604020202020204" pitchFamily="34" charset="0"/>
                <a:ea typeface="宋体" panose="02010600030101010101" pitchFamily="2" charset="-122"/>
              </a:rPr>
              <a:t>事件将触发软件工程活动、动作或者任务的状态转换</a:t>
            </a:r>
            <a:endParaRPr lang="en-US" altLang="zh-CN" sz="2400" smtClean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endParaRPr lang="zh-CN" altLang="en-US" smtClean="0">
              <a:latin typeface="Arial" panose="020B0604020202020204" pitchFamily="34" charset="0"/>
            </a:endParaRPr>
          </a:p>
        </p:txBody>
      </p:sp>
      <p:sp>
        <p:nvSpPr>
          <p:cNvPr id="48132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6E0F38C-B1C2-47E1-9D0A-23CC24B54748}" type="slidenum">
              <a:rPr lang="en-US" altLang="zh-CN" smtClean="0"/>
              <a:pPr>
                <a:spcBef>
                  <a:spcPct val="0"/>
                </a:spcBef>
                <a:buFontTx/>
                <a:buNone/>
              </a:pPr>
              <a:t>23</a:t>
            </a:fld>
            <a:endParaRPr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322120621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0179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smtClean="0">
                <a:latin typeface="Arial" panose="020B0604020202020204" pitchFamily="34" charset="0"/>
                <a:ea typeface="宋体" panose="02010600030101010101" pitchFamily="2" charset="-122"/>
              </a:rPr>
              <a:t>为软件项目提供一个</a:t>
            </a:r>
            <a:r>
              <a:rPr lang="zh-CN" altLang="en-US" b="1" smtClean="0">
                <a:solidFill>
                  <a:srgbClr val="C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当前状态图（</a:t>
            </a:r>
            <a:r>
              <a:rPr lang="zh-CN" altLang="en-US" b="1" smtClean="0">
                <a:latin typeface="Arial" panose="020B0604020202020204" pitchFamily="34" charset="0"/>
                <a:ea typeface="宋体" panose="02010600030101010101" pitchFamily="2" charset="-122"/>
              </a:rPr>
              <a:t>过程网络</a:t>
            </a:r>
            <a:r>
              <a:rPr lang="zh-CN" altLang="en-US" b="1" smtClean="0">
                <a:solidFill>
                  <a:srgbClr val="C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）</a:t>
            </a:r>
            <a:endParaRPr lang="en-US" altLang="zh-CN" smtClean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lvl="1"/>
            <a:r>
              <a:rPr lang="zh-CN" altLang="en-US" sz="2400" smtClean="0">
                <a:latin typeface="Arial" panose="020B0604020202020204" pitchFamily="34" charset="0"/>
                <a:ea typeface="宋体" panose="02010600030101010101" pitchFamily="2" charset="-122"/>
              </a:rPr>
              <a:t>网络上每个活动、行为和任务与其他活动、行为和任务同时存在，处于某一个状态</a:t>
            </a:r>
            <a:endParaRPr lang="en-US" altLang="zh-CN" sz="2400" smtClean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lvl="2"/>
            <a:r>
              <a:rPr lang="zh-CN" altLang="en-US" sz="2400" b="1" i="1" smtClean="0">
                <a:solidFill>
                  <a:srgbClr val="C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非活动状态、正在开发状态、等待变更请求状态、正在评审状态</a:t>
            </a:r>
            <a:endParaRPr lang="en-US" altLang="zh-CN" sz="2400" b="1" i="1" smtClean="0">
              <a:solidFill>
                <a:srgbClr val="C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lvl="2"/>
            <a:r>
              <a:rPr lang="zh-CN" altLang="en-US" sz="2400" b="1" i="1" smtClean="0">
                <a:solidFill>
                  <a:srgbClr val="C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正在修改状态、已建立基线状态、完成状态</a:t>
            </a:r>
            <a:endParaRPr lang="en-US" altLang="zh-CN" sz="2400" smtClean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lvl="1"/>
            <a:r>
              <a:rPr lang="zh-CN" altLang="en-US" sz="2400" smtClean="0">
                <a:latin typeface="Arial" panose="020B0604020202020204" pitchFamily="34" charset="0"/>
                <a:ea typeface="宋体" panose="02010600030101010101" pitchFamily="2" charset="-122"/>
              </a:rPr>
              <a:t>事件将触发软件工程活动、动作或者任务的状态转换</a:t>
            </a:r>
            <a:endParaRPr lang="en-US" altLang="zh-CN" sz="2400" smtClean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endParaRPr lang="zh-CN" altLang="en-US" smtClean="0">
              <a:latin typeface="Arial" panose="020B0604020202020204" pitchFamily="34" charset="0"/>
            </a:endParaRPr>
          </a:p>
        </p:txBody>
      </p:sp>
      <p:sp>
        <p:nvSpPr>
          <p:cNvPr id="50180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A7D47B25-90AD-4DE7-AB0C-3C77CDC45724}" type="slidenum">
              <a:rPr lang="en-US" altLang="zh-CN" smtClean="0"/>
              <a:pPr>
                <a:spcBef>
                  <a:spcPct val="0"/>
                </a:spcBef>
                <a:buFontTx/>
                <a:buNone/>
              </a:pPr>
              <a:t>24</a:t>
            </a:fld>
            <a:endParaRPr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29717554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zh-CN" altLang="en-US" dirty="0" smtClean="0">
                <a:latin typeface="Arial" panose="020B0604020202020204" pitchFamily="34" charset="0"/>
              </a:rPr>
              <a:t>软件过程</a:t>
            </a:r>
          </a:p>
          <a:p>
            <a:pPr>
              <a:defRPr/>
            </a:pPr>
            <a:r>
              <a:rPr lang="zh-CN" altLang="en-US" dirty="0" smtClean="0">
                <a:latin typeface="Arial" panose="020B0604020202020204" pitchFamily="34" charset="0"/>
              </a:rPr>
              <a:t>一个为开发高质量软件，所需要完成的活动、动作和任务的</a:t>
            </a:r>
            <a:r>
              <a:rPr lang="zh-CN" altLang="en-US" b="1" dirty="0" smtClean="0">
                <a:latin typeface="Arial" panose="020B0604020202020204" pitchFamily="34" charset="0"/>
              </a:rPr>
              <a:t>框架</a:t>
            </a:r>
          </a:p>
          <a:p>
            <a:pPr>
              <a:defRPr/>
            </a:pPr>
            <a:r>
              <a:rPr lang="zh-CN" altLang="en-US" dirty="0" smtClean="0">
                <a:latin typeface="Arial" panose="020B0604020202020204" pitchFamily="34" charset="0"/>
              </a:rPr>
              <a:t>定义了软件工程化中采用的</a:t>
            </a:r>
            <a:r>
              <a:rPr lang="zh-CN" altLang="en-US" b="1" dirty="0" smtClean="0">
                <a:latin typeface="Arial" panose="020B0604020202020204" pitchFamily="34" charset="0"/>
              </a:rPr>
              <a:t>方法</a:t>
            </a:r>
          </a:p>
          <a:p>
            <a:pPr>
              <a:defRPr/>
            </a:pPr>
            <a:r>
              <a:rPr lang="zh-CN" altLang="en-US" dirty="0" smtClean="0">
                <a:latin typeface="Arial" panose="020B0604020202020204" pitchFamily="34" charset="0"/>
              </a:rPr>
              <a:t>软件工程是由有创造力、有知识的人完成的</a:t>
            </a:r>
            <a:endParaRPr lang="en-US" altLang="zh-CN" dirty="0" smtClean="0">
              <a:latin typeface="Arial" panose="020B0604020202020204" pitchFamily="34" charset="0"/>
            </a:endParaRPr>
          </a:p>
          <a:p>
            <a:pPr lvl="1">
              <a:defRPr/>
            </a:pPr>
            <a:r>
              <a:rPr lang="zh-CN" altLang="en-US" dirty="0" smtClean="0">
                <a:latin typeface="Arial" panose="020B0604020202020204" pitchFamily="34" charset="0"/>
              </a:rPr>
              <a:t>根据产品构建的需要和市场需求，选取成熟的</a:t>
            </a:r>
            <a:r>
              <a:rPr lang="zh-CN" altLang="en-US" b="1" dirty="0" smtClean="0">
                <a:latin typeface="Arial" panose="020B0604020202020204" pitchFamily="34" charset="0"/>
              </a:rPr>
              <a:t>软件过程</a:t>
            </a:r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A9BDABD4-02B9-4C5F-BD68-57EFBE6D4AE1}" type="slidenum">
              <a:rPr lang="en-US" altLang="zh-CN" smtClean="0"/>
              <a:pPr>
                <a:spcBef>
                  <a:spcPct val="0"/>
                </a:spcBef>
                <a:buFontTx/>
                <a:buNone/>
              </a:pPr>
              <a:t>3</a:t>
            </a:fld>
            <a:endParaRPr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50490651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3251" name="备注占位符 2"/>
          <p:cNvSpPr>
            <a:spLocks noGrp="1"/>
          </p:cNvSpPr>
          <p:nvPr>
            <p:ph type="body" idx="1"/>
          </p:nvPr>
        </p:nvSpPr>
        <p:spPr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zh-CN" altLang="en-US" sz="2400" dirty="0" smtClean="0">
                <a:latin typeface="Arial" panose="020B0604020202020204" pitchFamily="34" charset="0"/>
                <a:ea typeface="宋体" panose="02010600030101010101" pitchFamily="2" charset="-122"/>
              </a:rPr>
              <a:t>演化过程模型</a:t>
            </a:r>
            <a:endParaRPr lang="en-US" altLang="zh-CN" sz="2400" dirty="0" smtClean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>
              <a:defRPr/>
            </a:pPr>
            <a:r>
              <a:rPr lang="zh-CN" altLang="en-US" sz="2400" dirty="0" smtClean="0">
                <a:latin typeface="Arial" panose="020B0604020202020204" pitchFamily="34" charset="0"/>
                <a:ea typeface="宋体" panose="02010600030101010101" pitchFamily="2" charset="-122"/>
              </a:rPr>
              <a:t>初衷：以迭代或增量的方式开发高质量的软件</a:t>
            </a:r>
            <a:endParaRPr lang="en-US" altLang="zh-CN" sz="2400" dirty="0" smtClean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>
              <a:defRPr/>
            </a:pPr>
            <a:r>
              <a:rPr lang="zh-CN" altLang="en-US" sz="2400" dirty="0" smtClean="0">
                <a:latin typeface="Arial" panose="020B0604020202020204" pitchFamily="34" charset="0"/>
                <a:ea typeface="宋体" panose="02010600030101010101" pitchFamily="2" charset="-122"/>
              </a:rPr>
              <a:t>效果：强调了灵活性、可延展性和开发速度</a:t>
            </a:r>
            <a:endParaRPr lang="en-US" altLang="zh-CN" sz="2400" dirty="0" smtClean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>
              <a:defRPr/>
            </a:pPr>
            <a:r>
              <a:rPr lang="zh-CN" altLang="en-US" sz="2400" dirty="0" smtClean="0">
                <a:latin typeface="Arial" panose="020B0604020202020204" pitchFamily="34" charset="0"/>
                <a:ea typeface="宋体" panose="02010600030101010101" pitchFamily="2" charset="-122"/>
              </a:rPr>
              <a:t>挑战：在项目、产品参数、客户满意度之间寻找一个平衡点</a:t>
            </a:r>
            <a:endParaRPr lang="zh-CN" altLang="en-US" dirty="0" smtClean="0">
              <a:latin typeface="Arial" panose="020B0604020202020204" pitchFamily="34" charset="0"/>
            </a:endParaRPr>
          </a:p>
          <a:p>
            <a:pPr>
              <a:defRPr/>
            </a:pPr>
            <a:endParaRPr lang="zh-CN" altLang="en-US" dirty="0" smtClean="0">
              <a:latin typeface="Arial" panose="020B0604020202020204" pitchFamily="34" charset="0"/>
            </a:endParaRPr>
          </a:p>
        </p:txBody>
      </p:sp>
      <p:sp>
        <p:nvSpPr>
          <p:cNvPr id="5222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A94FCF26-18B5-478C-B012-9C153861FD81}" type="slidenum">
              <a:rPr lang="en-US" altLang="zh-CN" smtClean="0"/>
              <a:pPr>
                <a:spcBef>
                  <a:spcPct val="0"/>
                </a:spcBef>
                <a:buFontTx/>
                <a:buNone/>
              </a:pPr>
              <a:t>25</a:t>
            </a:fld>
            <a:endParaRPr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39226706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5299" name="备注占位符 2"/>
          <p:cNvSpPr>
            <a:spLocks noGrp="1"/>
          </p:cNvSpPr>
          <p:nvPr>
            <p:ph type="body" idx="1"/>
          </p:nvPr>
        </p:nvSpPr>
        <p:spPr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zh-CN" altLang="en-US" dirty="0" smtClean="0">
                <a:latin typeface="Arial" panose="020B0604020202020204" pitchFamily="34" charset="0"/>
              </a:rPr>
              <a:t>专用过程模型</a:t>
            </a:r>
            <a:endParaRPr lang="en-US" altLang="zh-CN" dirty="0" smtClean="0">
              <a:latin typeface="Arial" panose="020B0604020202020204" pitchFamily="34" charset="0"/>
            </a:endParaRPr>
          </a:p>
          <a:p>
            <a:pPr>
              <a:defRPr/>
            </a:pPr>
            <a:r>
              <a:rPr lang="zh-CN" altLang="en-US" dirty="0" smtClean="0">
                <a:latin typeface="Arial" panose="020B0604020202020204" pitchFamily="34" charset="0"/>
              </a:rPr>
              <a:t>基于构件的开发：</a:t>
            </a:r>
            <a:endParaRPr lang="en-US" altLang="zh-CN" dirty="0" smtClean="0">
              <a:latin typeface="Arial" panose="020B0604020202020204" pitchFamily="34" charset="0"/>
            </a:endParaRPr>
          </a:p>
          <a:p>
            <a:pPr lvl="1">
              <a:defRPr/>
            </a:pPr>
            <a:r>
              <a:rPr lang="zh-CN" altLang="en-US" dirty="0" smtClean="0">
                <a:latin typeface="Arial" panose="020B0604020202020204" pitchFamily="34" charset="0"/>
              </a:rPr>
              <a:t>构件由厂家作为产品提供，通过良好定义的接口提供特定的功能，集成到正在开发的系统中</a:t>
            </a:r>
            <a:endParaRPr lang="en-US" altLang="zh-CN" dirty="0" smtClean="0">
              <a:latin typeface="Arial" panose="020B0604020202020204" pitchFamily="34" charset="0"/>
            </a:endParaRPr>
          </a:p>
          <a:p>
            <a:pPr>
              <a:defRPr/>
            </a:pPr>
            <a:r>
              <a:rPr lang="zh-CN" altLang="en-US" dirty="0" smtClean="0">
                <a:latin typeface="Arial" panose="020B0604020202020204" pitchFamily="34" charset="0"/>
              </a:rPr>
              <a:t>形式化方法模型</a:t>
            </a:r>
            <a:endParaRPr lang="en-US" altLang="zh-CN" dirty="0" smtClean="0">
              <a:latin typeface="Arial" panose="020B0604020202020204" pitchFamily="34" charset="0"/>
            </a:endParaRPr>
          </a:p>
          <a:p>
            <a:pPr lvl="1">
              <a:defRPr/>
            </a:pPr>
            <a:r>
              <a:rPr lang="zh-CN" altLang="en-US" dirty="0" smtClean="0">
                <a:latin typeface="Arial" panose="020B0604020202020204" pitchFamily="34" charset="0"/>
              </a:rPr>
              <a:t>形式化的数学规格说明</a:t>
            </a:r>
            <a:endParaRPr lang="en-US" altLang="zh-CN" dirty="0" smtClean="0">
              <a:latin typeface="Arial" panose="020B0604020202020204" pitchFamily="34" charset="0"/>
            </a:endParaRPr>
          </a:p>
          <a:p>
            <a:pPr>
              <a:defRPr/>
            </a:pPr>
            <a:r>
              <a:rPr lang="zh-CN" altLang="en-US" dirty="0" smtClean="0">
                <a:latin typeface="Arial" panose="020B0604020202020204" pitchFamily="34" charset="0"/>
              </a:rPr>
              <a:t>面向方面的软件开发</a:t>
            </a:r>
            <a:endParaRPr lang="en-US" altLang="zh-CN" dirty="0" smtClean="0">
              <a:latin typeface="Arial" panose="020B0604020202020204" pitchFamily="34" charset="0"/>
            </a:endParaRPr>
          </a:p>
          <a:p>
            <a:pPr lvl="1">
              <a:defRPr/>
            </a:pPr>
            <a:r>
              <a:rPr lang="zh-CN" altLang="en-US" dirty="0" smtClean="0">
                <a:latin typeface="Arial" panose="020B0604020202020204" pitchFamily="34" charset="0"/>
              </a:rPr>
              <a:t>为定义、说明、设计和构建“方面”提供过程和方法</a:t>
            </a:r>
            <a:endParaRPr lang="en-US" altLang="zh-CN" dirty="0" smtClean="0">
              <a:latin typeface="Arial" panose="020B0604020202020204" pitchFamily="34" charset="0"/>
            </a:endParaRPr>
          </a:p>
          <a:p>
            <a:pPr lvl="1">
              <a:defRPr/>
            </a:pPr>
            <a:r>
              <a:rPr lang="zh-CN" altLang="en-US" dirty="0" smtClean="0">
                <a:latin typeface="Arial" panose="020B0604020202020204" pitchFamily="34" charset="0"/>
              </a:rPr>
              <a:t>是对横切关注点局部表示的一种机制，超越了子程序和集成的方法</a:t>
            </a:r>
            <a:endParaRPr lang="en-US" altLang="zh-CN" dirty="0" smtClean="0">
              <a:latin typeface="Arial" panose="020B0604020202020204" pitchFamily="34" charset="0"/>
            </a:endParaRPr>
          </a:p>
          <a:p>
            <a:pPr>
              <a:defRPr/>
            </a:pPr>
            <a:r>
              <a:rPr lang="zh-CN" altLang="en-US" dirty="0" smtClean="0">
                <a:latin typeface="Arial" panose="020B0604020202020204" pitchFamily="34" charset="0"/>
              </a:rPr>
              <a:t>统一过程：</a:t>
            </a:r>
            <a:endParaRPr lang="en-US" altLang="zh-CN" dirty="0" smtClean="0">
              <a:latin typeface="Arial" panose="020B0604020202020204" pitchFamily="34" charset="0"/>
            </a:endParaRPr>
          </a:p>
          <a:p>
            <a:pPr lvl="1">
              <a:defRPr/>
            </a:pPr>
            <a:r>
              <a:rPr lang="zh-CN" altLang="en-US" dirty="0" smtClean="0">
                <a:latin typeface="Arial" panose="020B0604020202020204" pitchFamily="34" charset="0"/>
                <a:ea typeface="宋体" panose="02010600030101010101" pitchFamily="2" charset="-122"/>
              </a:rPr>
              <a:t>用例驱动，以架构为核心，迭代并且增量</a:t>
            </a:r>
            <a:endParaRPr lang="en-US" altLang="zh-CN" dirty="0" smtClean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427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F7182083-DFA8-4D57-BC5F-3E7BCD5AED4B}" type="slidenum">
              <a:rPr lang="en-US" altLang="zh-CN" smtClean="0"/>
              <a:pPr>
                <a:spcBef>
                  <a:spcPct val="0"/>
                </a:spcBef>
                <a:buFontTx/>
                <a:buNone/>
              </a:pPr>
              <a:t>26</a:t>
            </a:fld>
            <a:endParaRPr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194970865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7587" name="备注占位符 2"/>
          <p:cNvSpPr>
            <a:spLocks noGrp="1"/>
          </p:cNvSpPr>
          <p:nvPr>
            <p:ph type="body" idx="1"/>
          </p:nvPr>
        </p:nvSpPr>
        <p:spPr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zh-CN" altLang="en-US" dirty="0" smtClean="0">
                <a:latin typeface="Arial" panose="020B0604020202020204" pitchFamily="34" charset="0"/>
              </a:rPr>
              <a:t>敏捷软件开发宣言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zh-CN" altLang="en-US" dirty="0" smtClean="0">
                <a:latin typeface="Arial" panose="020B0604020202020204" pitchFamily="34" charset="0"/>
              </a:rPr>
              <a:t>我们正在通过</a:t>
            </a:r>
            <a:r>
              <a:rPr lang="zh-CN" altLang="en-US" b="1" u="sng" dirty="0" smtClean="0">
                <a:latin typeface="Arial" panose="020B0604020202020204" pitchFamily="34" charset="0"/>
              </a:rPr>
              <a:t>亲身实践以及帮助他人实践的方式</a:t>
            </a:r>
            <a:r>
              <a:rPr lang="zh-CN" altLang="en-US" dirty="0" smtClean="0">
                <a:latin typeface="Arial" panose="020B0604020202020204" pitchFamily="34" charset="0"/>
              </a:rPr>
              <a:t>，来揭示更好的软件开发之路：</a:t>
            </a:r>
          </a:p>
          <a:p>
            <a:pPr>
              <a:defRPr/>
            </a:pPr>
            <a:r>
              <a:rPr lang="zh-CN" altLang="en-US" dirty="0" smtClean="0">
                <a:latin typeface="Arial" panose="020B0604020202020204" pitchFamily="34" charset="0"/>
              </a:rPr>
              <a:t>个人和个人之间的交流胜过了开发过程和工具</a:t>
            </a:r>
          </a:p>
          <a:p>
            <a:pPr>
              <a:defRPr/>
            </a:pPr>
            <a:r>
              <a:rPr lang="zh-CN" altLang="en-US" dirty="0" smtClean="0">
                <a:latin typeface="Arial" panose="020B0604020202020204" pitchFamily="34" charset="0"/>
              </a:rPr>
              <a:t>可运行的软件胜过了宽泛的文档</a:t>
            </a:r>
          </a:p>
          <a:p>
            <a:pPr>
              <a:defRPr/>
            </a:pPr>
            <a:r>
              <a:rPr lang="zh-CN" altLang="en-US" dirty="0" smtClean="0">
                <a:latin typeface="Arial" panose="020B0604020202020204" pitchFamily="34" charset="0"/>
              </a:rPr>
              <a:t>客户合作胜过了合同谈判</a:t>
            </a:r>
          </a:p>
          <a:p>
            <a:pPr>
              <a:defRPr/>
            </a:pPr>
            <a:r>
              <a:rPr lang="zh-CN" altLang="en-US" dirty="0" smtClean="0">
                <a:latin typeface="Arial" panose="020B0604020202020204" pitchFamily="34" charset="0"/>
              </a:rPr>
              <a:t>对变更的良好响应胜过了按部就班地遵循计划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zh-CN" altLang="en-US" dirty="0" smtClean="0">
                <a:latin typeface="Arial" panose="020B0604020202020204" pitchFamily="34" charset="0"/>
              </a:rPr>
              <a:t>也就是说，虽然上述</a:t>
            </a:r>
            <a:r>
              <a:rPr lang="zh-CN" altLang="en-US" b="1" u="sng" dirty="0" smtClean="0">
                <a:latin typeface="Arial" panose="020B0604020202020204" pitchFamily="34" charset="0"/>
              </a:rPr>
              <a:t>右边的各项很有价值</a:t>
            </a:r>
            <a:r>
              <a:rPr lang="zh-CN" altLang="en-US" dirty="0" smtClean="0">
                <a:latin typeface="Arial" panose="020B0604020202020204" pitchFamily="34" charset="0"/>
              </a:rPr>
              <a:t>，但我们认为</a:t>
            </a:r>
            <a:r>
              <a:rPr lang="zh-CN" altLang="en-US" b="1" u="sng" dirty="0" smtClean="0">
                <a:latin typeface="Arial" panose="020B0604020202020204" pitchFamily="34" charset="0"/>
              </a:rPr>
              <a:t>左边的各项具有更大的价值</a:t>
            </a:r>
            <a:r>
              <a:rPr lang="zh-CN" altLang="en-US" dirty="0" smtClean="0">
                <a:latin typeface="Arial" panose="020B0604020202020204" pitchFamily="34" charset="0"/>
              </a:rPr>
              <a:t>。</a:t>
            </a:r>
          </a:p>
        </p:txBody>
      </p:sp>
      <p:sp>
        <p:nvSpPr>
          <p:cNvPr id="60420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F149FF70-236F-4BEC-A93F-268CC611EF53}" type="slidenum">
              <a:rPr lang="en-US" altLang="zh-CN" smtClean="0"/>
              <a:pPr>
                <a:spcBef>
                  <a:spcPct val="0"/>
                </a:spcBef>
                <a:buFontTx/>
                <a:buNone/>
              </a:pPr>
              <a:t>31</a:t>
            </a:fld>
            <a:endParaRPr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268968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2467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>
              <a:latin typeface="Arial" panose="020B0604020202020204" pitchFamily="34" charset="0"/>
            </a:endParaRPr>
          </a:p>
        </p:txBody>
      </p:sp>
      <p:sp>
        <p:nvSpPr>
          <p:cNvPr id="6246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98472BC-1890-4FD2-B1B4-9F0FC76BFB70}" type="slidenum">
              <a:rPr lang="en-US" altLang="zh-CN" smtClean="0"/>
              <a:pPr>
                <a:spcBef>
                  <a:spcPct val="0"/>
                </a:spcBef>
                <a:buFontTx/>
                <a:buNone/>
              </a:pPr>
              <a:t>32</a:t>
            </a:fld>
            <a:endParaRPr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351661853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2707" name="备注占位符 2"/>
          <p:cNvSpPr>
            <a:spLocks noGrp="1"/>
          </p:cNvSpPr>
          <p:nvPr>
            <p:ph type="body" idx="1"/>
          </p:nvPr>
        </p:nvSpPr>
        <p:spPr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zh-CN" altLang="en-US" dirty="0" smtClean="0">
                <a:latin typeface="Arial" panose="020B0604020202020204" pitchFamily="34" charset="0"/>
                <a:ea typeface="宋体" panose="02010600030101010101" pitchFamily="2" charset="-122"/>
              </a:rPr>
              <a:t>什么是敏捷？</a:t>
            </a:r>
            <a:endParaRPr lang="en-US" altLang="zh-CN" dirty="0" smtClean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eaLnBrk="1" hangingPunct="1">
              <a:lnSpc>
                <a:spcPct val="90000"/>
              </a:lnSpc>
              <a:defRPr/>
            </a:pPr>
            <a:r>
              <a:rPr lang="zh-CN" altLang="en-US" b="1" dirty="0" smtClean="0">
                <a:latin typeface="Arial" panose="020B0604020202020204" pitchFamily="34" charset="0"/>
                <a:ea typeface="宋体" panose="02010600030101010101" pitchFamily="2" charset="-122"/>
              </a:rPr>
              <a:t>主张有效地（快速</a:t>
            </a:r>
            <a:r>
              <a:rPr lang="en-US" altLang="zh-CN" b="1" dirty="0" smtClean="0">
                <a:latin typeface="Arial" panose="020B0604020202020204" pitchFamily="34" charset="0"/>
                <a:ea typeface="宋体" panose="02010600030101010101" pitchFamily="2" charset="-122"/>
              </a:rPr>
              <a:t>&amp;</a:t>
            </a:r>
            <a:r>
              <a:rPr lang="zh-CN" altLang="en-US" b="1" dirty="0" smtClean="0">
                <a:latin typeface="Arial" panose="020B0604020202020204" pitchFamily="34" charset="0"/>
                <a:ea typeface="宋体" panose="02010600030101010101" pitchFamily="2" charset="-122"/>
              </a:rPr>
              <a:t>自适应）响应变化</a:t>
            </a:r>
            <a:endParaRPr lang="en-US" altLang="zh-CN" b="1" dirty="0" smtClean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lvl="1" eaLnBrk="1" hangingPunct="1">
              <a:lnSpc>
                <a:spcPct val="90000"/>
              </a:lnSpc>
              <a:defRPr/>
            </a:pPr>
            <a:r>
              <a:rPr lang="zh-CN" altLang="en-US" dirty="0" smtClean="0">
                <a:latin typeface="Arial" panose="020B0604020202020204" pitchFamily="34" charset="0"/>
                <a:ea typeface="宋体" panose="02010600030101010101" pitchFamily="2" charset="-122"/>
              </a:rPr>
              <a:t>变化是敏捷的基本动力，变化就是</a:t>
            </a:r>
            <a:r>
              <a:rPr lang="zh-CN" altLang="en-US" b="1" dirty="0" smtClean="0">
                <a:latin typeface="Arial" panose="020B0604020202020204" pitchFamily="34" charset="0"/>
                <a:ea typeface="宋体" panose="02010600030101010101" pitchFamily="2" charset="-122"/>
              </a:rPr>
              <a:t>软件开发</a:t>
            </a:r>
            <a:r>
              <a:rPr lang="zh-CN" altLang="en-US" dirty="0" smtClean="0">
                <a:latin typeface="Arial" panose="020B0604020202020204" pitchFamily="34" charset="0"/>
                <a:ea typeface="宋体" panose="02010600030101010101" pitchFamily="2" charset="-122"/>
              </a:rPr>
              <a:t>本身</a:t>
            </a:r>
            <a:endParaRPr lang="en-US" altLang="zh-CN" dirty="0" smtClean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lvl="2" eaLnBrk="1" hangingPunct="1">
              <a:lnSpc>
                <a:spcPct val="90000"/>
              </a:lnSpc>
              <a:defRPr/>
            </a:pPr>
            <a:r>
              <a:rPr lang="zh-CN" altLang="en-US" dirty="0" smtClean="0">
                <a:latin typeface="Arial" panose="020B0604020202020204" pitchFamily="34" charset="0"/>
                <a:ea typeface="宋体" panose="02010600030101010101" pitchFamily="2" charset="-122"/>
              </a:rPr>
              <a:t>软件构建有变化、团队成员在变化、使用新技术会带来变化</a:t>
            </a:r>
            <a:endParaRPr lang="en-US" altLang="zh-CN" dirty="0" smtClean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lvl="1" eaLnBrk="1" hangingPunct="1">
              <a:lnSpc>
                <a:spcPct val="90000"/>
              </a:lnSpc>
              <a:defRPr/>
            </a:pPr>
            <a:r>
              <a:rPr lang="zh-CN" altLang="en-US" b="1" dirty="0" smtClean="0">
                <a:latin typeface="Arial" panose="020B0604020202020204" pitchFamily="34" charset="0"/>
                <a:ea typeface="宋体" panose="02010600030101010101" pitchFamily="2" charset="-122"/>
              </a:rPr>
              <a:t>各种变化都会</a:t>
            </a:r>
            <a:r>
              <a:rPr lang="zh-CN" altLang="en-US" dirty="0" smtClean="0">
                <a:latin typeface="Arial" panose="020B0604020202020204" pitchFamily="34" charset="0"/>
                <a:ea typeface="宋体" panose="02010600030101010101" pitchFamily="2" charset="-122"/>
              </a:rPr>
              <a:t>对开发的软件产品以及项目</a:t>
            </a:r>
            <a:r>
              <a:rPr lang="zh-CN" altLang="en-US" b="1" dirty="0" smtClean="0">
                <a:latin typeface="Arial" panose="020B0604020202020204" pitchFamily="34" charset="0"/>
                <a:ea typeface="宋体" panose="02010600030101010101" pitchFamily="2" charset="-122"/>
              </a:rPr>
              <a:t>造成影响</a:t>
            </a:r>
            <a:endParaRPr lang="en-US" altLang="zh-CN" b="1" dirty="0" smtClean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eaLnBrk="1" hangingPunct="1">
              <a:lnSpc>
                <a:spcPct val="90000"/>
              </a:lnSpc>
              <a:defRPr/>
            </a:pPr>
            <a:r>
              <a:rPr lang="zh-CN" altLang="en-US" b="1" dirty="0" smtClean="0">
                <a:latin typeface="Arial" panose="020B0604020202020204" pitchFamily="34" charset="0"/>
                <a:ea typeface="宋体" panose="02010600030101010101" pitchFamily="2" charset="-122"/>
              </a:rPr>
              <a:t>鼓励共利益者之间有效地沟通</a:t>
            </a:r>
            <a:endParaRPr lang="en-US" altLang="zh-CN" b="1" dirty="0" smtClean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eaLnBrk="1" hangingPunct="1">
              <a:lnSpc>
                <a:spcPct val="90000"/>
              </a:lnSpc>
              <a:defRPr/>
            </a:pPr>
            <a:r>
              <a:rPr lang="zh-CN" altLang="en-US" b="1" dirty="0" smtClean="0">
                <a:latin typeface="Arial" panose="020B0604020202020204" pitchFamily="34" charset="0"/>
                <a:ea typeface="宋体" panose="02010600030101010101" pitchFamily="2" charset="-122"/>
              </a:rPr>
              <a:t>吸引客户作为团队成员，以消除“区分你我”的态度</a:t>
            </a:r>
            <a:endParaRPr lang="en-US" altLang="zh-CN" b="1" dirty="0" smtClean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eaLnBrk="1" hangingPunct="1">
              <a:lnSpc>
                <a:spcPct val="90000"/>
              </a:lnSpc>
              <a:defRPr/>
            </a:pPr>
            <a:r>
              <a:rPr lang="zh-CN" altLang="en-US" b="1" dirty="0" smtClean="0">
                <a:latin typeface="Arial" panose="020B0604020202020204" pitchFamily="34" charset="0"/>
                <a:ea typeface="宋体" panose="02010600030101010101" pitchFamily="2" charset="-122"/>
              </a:rPr>
              <a:t>组织团队，并掌控过程</a:t>
            </a:r>
            <a:endParaRPr lang="en-US" altLang="zh-CN" b="1" dirty="0" smtClean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lvl="1" eaLnBrk="1" hangingPunct="1">
              <a:lnSpc>
                <a:spcPct val="90000"/>
              </a:lnSpc>
              <a:defRPr/>
            </a:pPr>
            <a:r>
              <a:rPr lang="zh-CN" altLang="en-US" b="1" dirty="0" smtClean="0">
                <a:latin typeface="Arial" panose="020B0604020202020204" pitchFamily="34" charset="0"/>
              </a:rPr>
              <a:t>过程设计应使项目团队适应于任务</a:t>
            </a:r>
            <a:r>
              <a:rPr lang="zh-CN" altLang="en-US" dirty="0" smtClean="0">
                <a:latin typeface="Arial" panose="020B0604020202020204" pitchFamily="34" charset="0"/>
              </a:rPr>
              <a:t>，并使任务流水线化，掌控软件开发</a:t>
            </a:r>
            <a:endParaRPr lang="en-US" altLang="zh-CN" dirty="0" smtClean="0">
              <a:latin typeface="Arial" panose="020B0604020202020204" pitchFamily="34" charset="0"/>
            </a:endParaRPr>
          </a:p>
          <a:p>
            <a:pPr lvl="1" eaLnBrk="1" hangingPunct="1">
              <a:lnSpc>
                <a:spcPct val="90000"/>
              </a:lnSpc>
              <a:defRPr/>
            </a:pPr>
            <a:r>
              <a:rPr lang="zh-CN" altLang="en-US" dirty="0" smtClean="0">
                <a:latin typeface="Arial" panose="020B0604020202020204" pitchFamily="34" charset="0"/>
                <a:ea typeface="宋体" panose="02010600030101010101" pitchFamily="2" charset="-122"/>
              </a:rPr>
              <a:t>强调可运行软件的快速交付而不那么看重中间产品</a:t>
            </a:r>
            <a:endParaRPr lang="en-US" altLang="zh-CN" dirty="0" smtClean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lvl="1" eaLnBrk="1" hangingPunct="1">
              <a:lnSpc>
                <a:spcPct val="90000"/>
              </a:lnSpc>
              <a:defRPr/>
            </a:pPr>
            <a:r>
              <a:rPr lang="zh-CN" altLang="en-US" dirty="0" smtClean="0">
                <a:latin typeface="Arial" panose="020B0604020202020204" pitchFamily="34" charset="0"/>
                <a:ea typeface="宋体" panose="02010600030101010101" pitchFamily="2" charset="-122"/>
              </a:rPr>
              <a:t>相信在不确定的世界里，计划是有局限性的，计划必须是可以灵活调整</a:t>
            </a:r>
            <a:endParaRPr lang="en-US" altLang="zh-CN" dirty="0" smtClean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indent="0" eaLnBrk="1" hangingPunct="1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endParaRPr lang="en-US" altLang="zh-CN" dirty="0" smtClean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indent="0" eaLnBrk="1" hangingPunct="1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r>
              <a:rPr lang="zh-CN" altLang="en-US" dirty="0" smtClean="0">
                <a:latin typeface="Arial" panose="020B0604020202020204" pitchFamily="34" charset="0"/>
                <a:ea typeface="宋体" panose="02010600030101010101" pitchFamily="2" charset="-122"/>
              </a:rPr>
              <a:t>目的：</a:t>
            </a:r>
            <a:r>
              <a:rPr lang="zh-CN" altLang="en-US" b="1" dirty="0" smtClean="0">
                <a:latin typeface="Arial" panose="020B0604020202020204" pitchFamily="34" charset="0"/>
                <a:ea typeface="宋体" panose="02010600030101010101" pitchFamily="2" charset="-122"/>
              </a:rPr>
              <a:t>快速、增量，交付软件</a:t>
            </a:r>
            <a:endParaRPr lang="en-US" altLang="zh-CN" b="1" dirty="0" smtClean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indent="0" eaLnBrk="1" hangingPunct="1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r>
              <a:rPr lang="zh-CN" altLang="en-US" dirty="0" smtClean="0">
                <a:latin typeface="Arial" panose="020B0604020202020204" pitchFamily="34" charset="0"/>
                <a:ea typeface="宋体" panose="02010600030101010101" pitchFamily="2" charset="-122"/>
              </a:rPr>
              <a:t>注：</a:t>
            </a:r>
            <a:endParaRPr lang="en-US" altLang="zh-CN" dirty="0" smtClean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eaLnBrk="1" hangingPunct="1">
              <a:lnSpc>
                <a:spcPct val="90000"/>
              </a:lnSpc>
              <a:defRPr/>
            </a:pPr>
            <a:r>
              <a:rPr lang="zh-CN" altLang="en-US" sz="2800" dirty="0" smtClean="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不要误以为敏捷会赋予你随意做出拙劣产品的权利</a:t>
            </a:r>
            <a:endParaRPr lang="en-US" altLang="zh-CN" sz="2800" dirty="0" smtClean="0">
              <a:solidFill>
                <a:schemeClr val="tx2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eaLnBrk="1" hangingPunct="1">
              <a:lnSpc>
                <a:spcPct val="90000"/>
              </a:lnSpc>
              <a:defRPr/>
            </a:pPr>
            <a:r>
              <a:rPr lang="zh-CN" altLang="en-US" sz="2800" dirty="0" smtClean="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过程还是需要的，而且纪律也是必不可少的</a:t>
            </a:r>
            <a:endParaRPr lang="en-US" altLang="zh-CN" dirty="0" smtClean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>
              <a:defRPr/>
            </a:pPr>
            <a:endParaRPr lang="zh-CN" altLang="en-US" dirty="0" smtClean="0">
              <a:latin typeface="Arial" panose="020B0604020202020204" pitchFamily="34" charset="0"/>
            </a:endParaRPr>
          </a:p>
        </p:txBody>
      </p:sp>
      <p:sp>
        <p:nvSpPr>
          <p:cNvPr id="6451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F2B6916-39E3-41A2-8A26-A400DE701F77}" type="slidenum">
              <a:rPr lang="en-US" altLang="zh-CN" smtClean="0"/>
              <a:pPr>
                <a:spcBef>
                  <a:spcPct val="0"/>
                </a:spcBef>
                <a:buFontTx/>
                <a:buNone/>
              </a:pPr>
              <a:t>33</a:t>
            </a:fld>
            <a:endParaRPr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314318933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zh-CN" altLang="en-US" dirty="0" smtClean="0">
                <a:ea typeface="宋体" panose="02010600030101010101" pitchFamily="2" charset="-122"/>
              </a:rPr>
              <a:t>敏捷及变更的成本费用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eaLnBrk="1" hangingPunct="1">
              <a:lnSpc>
                <a:spcPct val="90000"/>
              </a:lnSpc>
              <a:defRPr/>
            </a:pPr>
            <a:r>
              <a:rPr lang="zh-CN" altLang="en-US" dirty="0" smtClean="0">
                <a:ea typeface="宋体" panose="02010600030101010101" pitchFamily="2" charset="-122"/>
              </a:rPr>
              <a:t>敏捷过程能够</a:t>
            </a:r>
            <a:r>
              <a:rPr lang="zh-CN" altLang="en-US" b="1" dirty="0" smtClean="0">
                <a:ea typeface="宋体" panose="02010600030101010101" pitchFamily="2" charset="-122"/>
              </a:rPr>
              <a:t>降低变更的成本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>
              <a:lnSpc>
                <a:spcPct val="90000"/>
              </a:lnSpc>
              <a:defRPr/>
            </a:pPr>
            <a:r>
              <a:rPr lang="zh-CN" altLang="en-US" dirty="0" smtClean="0">
                <a:ea typeface="宋体" panose="02010600030101010101" pitchFamily="2" charset="-122"/>
              </a:rPr>
              <a:t>因为软件产品以</a:t>
            </a:r>
            <a:r>
              <a:rPr lang="zh-CN" altLang="en-US" b="1" dirty="0" smtClean="0">
                <a:ea typeface="宋体" panose="02010600030101010101" pitchFamily="2" charset="-122"/>
              </a:rPr>
              <a:t>增量的方式发布</a:t>
            </a:r>
            <a:r>
              <a:rPr lang="zh-CN" altLang="en-US" dirty="0" smtClean="0">
                <a:ea typeface="宋体" panose="02010600030101010101" pitchFamily="2" charset="-122"/>
              </a:rPr>
              <a:t>（不断提交可运行软件）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>
              <a:lnSpc>
                <a:spcPct val="90000"/>
              </a:lnSpc>
              <a:defRPr/>
            </a:pPr>
            <a:r>
              <a:rPr lang="zh-CN" altLang="en-US" dirty="0" smtClean="0">
                <a:ea typeface="宋体" panose="02010600030101010101" pitchFamily="2" charset="-122"/>
              </a:rPr>
              <a:t>变更在增量内部能得到</a:t>
            </a:r>
            <a:r>
              <a:rPr lang="zh-CN" altLang="en-US" b="1" dirty="0" smtClean="0">
                <a:ea typeface="宋体" panose="02010600030101010101" pitchFamily="2" charset="-122"/>
              </a:rPr>
              <a:t>较好的控制</a:t>
            </a:r>
            <a:endParaRPr lang="en-US" altLang="zh-CN" b="1" dirty="0" smtClean="0">
              <a:ea typeface="宋体" panose="02010600030101010101" pitchFamily="2" charset="-122"/>
            </a:endParaRPr>
          </a:p>
          <a:p>
            <a:pPr eaLnBrk="1" hangingPunct="1">
              <a:lnSpc>
                <a:spcPct val="90000"/>
              </a:lnSpc>
              <a:defRPr/>
            </a:pPr>
            <a:r>
              <a:rPr lang="zh-CN" altLang="en-US" dirty="0" smtClean="0">
                <a:ea typeface="宋体" panose="02010600030101010101" pitchFamily="2" charset="-122"/>
              </a:rPr>
              <a:t>传统方法中变化的成本，伴随计划进展成</a:t>
            </a:r>
            <a:r>
              <a:rPr lang="zh-CN" altLang="en-US" b="1" u="sng" dirty="0" smtClean="0">
                <a:ea typeface="宋体" panose="02010600030101010101" pitchFamily="2" charset="-122"/>
              </a:rPr>
              <a:t>非线性增长</a:t>
            </a:r>
            <a:endParaRPr lang="en-US" altLang="zh-CN" b="1" u="sng" dirty="0" smtClean="0">
              <a:ea typeface="宋体" panose="02010600030101010101" pitchFamily="2" charset="-122"/>
            </a:endParaRPr>
          </a:p>
          <a:p>
            <a:pPr lvl="1" eaLnBrk="1" hangingPunct="1">
              <a:lnSpc>
                <a:spcPct val="90000"/>
              </a:lnSpc>
              <a:defRPr/>
            </a:pPr>
            <a:r>
              <a:rPr lang="zh-CN" altLang="en-US" kern="0" dirty="0" smtClean="0">
                <a:solidFill>
                  <a:srgbClr val="FF0000"/>
                </a:solidFill>
                <a:ea typeface="宋体" panose="02010600030101010101" pitchFamily="2" charset="-122"/>
              </a:rPr>
              <a:t>项目早期，收集需求时，相对容易适应变化，成本可控</a:t>
            </a:r>
            <a:endParaRPr lang="en-US" altLang="zh-CN" kern="0" dirty="0" smtClean="0">
              <a:solidFill>
                <a:srgbClr val="FF0000"/>
              </a:solidFill>
              <a:ea typeface="宋体" panose="02010600030101010101" pitchFamily="2" charset="-122"/>
            </a:endParaRPr>
          </a:p>
          <a:p>
            <a:pPr lvl="1" eaLnBrk="1" hangingPunct="1">
              <a:lnSpc>
                <a:spcPct val="90000"/>
              </a:lnSpc>
              <a:defRPr/>
            </a:pPr>
            <a:r>
              <a:rPr lang="zh-CN" altLang="en-US" kern="0" dirty="0" smtClean="0">
                <a:solidFill>
                  <a:srgbClr val="FF0000"/>
                </a:solidFill>
                <a:ea typeface="宋体" panose="02010600030101010101" pitchFamily="2" charset="-122"/>
              </a:rPr>
              <a:t>项目后期，特别是到了确认测试时，共利益者的需求变化，会带来可观的开销</a:t>
            </a:r>
            <a:endParaRPr lang="zh-CN" altLang="en-US" dirty="0"/>
          </a:p>
        </p:txBody>
      </p:sp>
      <p:sp>
        <p:nvSpPr>
          <p:cNvPr id="66564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A7452C00-00EC-47A6-B97C-143F2312BD2A}" type="slidenum">
              <a:rPr lang="en-US" altLang="zh-CN" smtClean="0"/>
              <a:pPr>
                <a:spcBef>
                  <a:spcPct val="0"/>
                </a:spcBef>
                <a:buFontTx/>
                <a:buNone/>
              </a:pPr>
              <a:t>34</a:t>
            </a:fld>
            <a:endParaRPr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35785588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6803" name="备注占位符 2"/>
          <p:cNvSpPr>
            <a:spLocks noGrp="1"/>
          </p:cNvSpPr>
          <p:nvPr>
            <p:ph type="body" idx="1"/>
          </p:nvPr>
        </p:nvSpPr>
        <p:spPr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zh-CN" altLang="en-US" b="1" dirty="0" smtClean="0">
                <a:latin typeface="Arial" panose="020B0604020202020204" pitchFamily="34" charset="0"/>
                <a:ea typeface="宋体" panose="02010600030101010101" pitchFamily="2" charset="-122"/>
              </a:rPr>
              <a:t>敏捷过程</a:t>
            </a:r>
            <a:r>
              <a:rPr lang="en-US" altLang="zh-CN" b="1" dirty="0" smtClean="0">
                <a:latin typeface="Arial" panose="020B0604020202020204" pitchFamily="34" charset="0"/>
                <a:ea typeface="宋体" panose="02010600030101010101" pitchFamily="2" charset="-122"/>
              </a:rPr>
              <a:t>——</a:t>
            </a:r>
            <a:r>
              <a:rPr lang="zh-CN" altLang="en-US" b="1" dirty="0" smtClean="0">
                <a:latin typeface="Arial" panose="020B0604020202020204" pitchFamily="34" charset="0"/>
                <a:ea typeface="宋体" panose="02010600030101010101" pitchFamily="2" charset="-122"/>
              </a:rPr>
              <a:t>不可预测性</a:t>
            </a:r>
            <a:endParaRPr lang="en-US" altLang="zh-CN" b="1" dirty="0" smtClean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>
              <a:defRPr/>
            </a:pPr>
            <a:r>
              <a:rPr lang="zh-CN" altLang="en-US" dirty="0" smtClean="0">
                <a:latin typeface="Arial" panose="020B0604020202020204" pitchFamily="34" charset="0"/>
                <a:ea typeface="宋体" panose="02010600030101010101" pitchFamily="2" charset="-122"/>
              </a:rPr>
              <a:t>由客户描述的需求（场景），为驱动</a:t>
            </a:r>
            <a:endParaRPr lang="en-US" altLang="zh-CN" dirty="0" smtClean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lvl="1" indent="-171450">
              <a:defRPr/>
            </a:pPr>
            <a:r>
              <a:rPr lang="zh-CN" altLang="en-US" dirty="0" smtClean="0">
                <a:latin typeface="Arial" panose="020B0604020202020204" pitchFamily="34" charset="0"/>
                <a:ea typeface="宋体" panose="02010600030101010101" pitchFamily="2" charset="-122"/>
              </a:rPr>
              <a:t>敏捷软件过程必须增量地具有可适应性</a:t>
            </a:r>
            <a:endParaRPr lang="en-US" altLang="zh-CN" dirty="0" smtClean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lvl="1" indent="-171450">
              <a:defRPr/>
            </a:pPr>
            <a:r>
              <a:rPr lang="zh-CN" altLang="en-US" dirty="0" smtClean="0">
                <a:latin typeface="Arial" panose="020B0604020202020204" pitchFamily="34" charset="0"/>
                <a:ea typeface="宋体" panose="02010600030101010101" pitchFamily="2" charset="-122"/>
              </a:rPr>
              <a:t>客户周期性地评价软件增量，提出必要的反馈</a:t>
            </a:r>
            <a:endParaRPr lang="en-US" altLang="zh-CN" dirty="0" smtClean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>
              <a:defRPr/>
            </a:pPr>
            <a:r>
              <a:rPr lang="zh-CN" altLang="en-US" dirty="0" smtClean="0">
                <a:latin typeface="Arial" panose="020B0604020202020204" pitchFamily="34" charset="0"/>
                <a:ea typeface="宋体" panose="02010600030101010101" pitchFamily="2" charset="-122"/>
              </a:rPr>
              <a:t>认识到：计划是短暂的</a:t>
            </a:r>
            <a:endParaRPr lang="en-US" altLang="zh-CN" dirty="0" smtClean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>
              <a:defRPr/>
            </a:pPr>
            <a:r>
              <a:rPr lang="zh-CN" altLang="en-US" dirty="0" smtClean="0">
                <a:latin typeface="Arial" panose="020B0604020202020204" pitchFamily="34" charset="0"/>
                <a:ea typeface="宋体" panose="02010600030101010101" pitchFamily="2" charset="-122"/>
              </a:rPr>
              <a:t>迭代开发软件，强调</a:t>
            </a:r>
            <a:r>
              <a:rPr lang="zh-CN" altLang="en-US" b="1" dirty="0" smtClean="0">
                <a:latin typeface="Arial" panose="020B0604020202020204" pitchFamily="34" charset="0"/>
                <a:ea typeface="宋体" panose="02010600030101010101" pitchFamily="2" charset="-122"/>
              </a:rPr>
              <a:t>构建</a:t>
            </a:r>
            <a:endParaRPr lang="en-US" altLang="zh-CN" b="1" dirty="0" smtClean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>
              <a:defRPr/>
            </a:pPr>
            <a:r>
              <a:rPr lang="zh-CN" altLang="en-US" dirty="0" smtClean="0">
                <a:latin typeface="Arial" panose="020B0604020202020204" pitchFamily="34" charset="0"/>
                <a:ea typeface="宋体" panose="02010600030101010101" pitchFamily="2" charset="-122"/>
              </a:rPr>
              <a:t>提供多个“软件增量”</a:t>
            </a:r>
            <a:endParaRPr lang="en-US" altLang="zh-CN" dirty="0" smtClean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>
              <a:defRPr/>
            </a:pPr>
            <a:r>
              <a:rPr lang="zh-CN" altLang="en-US" dirty="0" smtClean="0">
                <a:latin typeface="Arial" panose="020B0604020202020204" pitchFamily="34" charset="0"/>
                <a:ea typeface="宋体" panose="02010600030101010101" pitchFamily="2" charset="-122"/>
              </a:rPr>
              <a:t>随着变化而调整</a:t>
            </a:r>
            <a:endParaRPr lang="en-US" altLang="zh-CN" dirty="0" smtClean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indent="0">
              <a:buFont typeface="Wingdings" panose="05000000000000000000" pitchFamily="2" charset="2"/>
              <a:buNone/>
              <a:defRPr/>
            </a:pPr>
            <a:endParaRPr lang="en-US" altLang="zh-CN" b="1" dirty="0" smtClean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zh-CN" altLang="en-US" b="1" dirty="0" smtClean="0">
                <a:latin typeface="Arial" panose="020B0604020202020204" pitchFamily="34" charset="0"/>
                <a:ea typeface="宋体" panose="02010600030101010101" pitchFamily="2" charset="-122"/>
              </a:rPr>
              <a:t>注意：</a:t>
            </a:r>
            <a:endParaRPr lang="en-US" altLang="zh-CN" b="1" dirty="0" smtClean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eaLnBrk="1" hangingPunct="1">
              <a:defRPr/>
            </a:pPr>
            <a:r>
              <a:rPr lang="zh-CN" altLang="en-US" dirty="0" smtClean="0">
                <a:latin typeface="Arial" panose="020B0604020202020204" pitchFamily="34" charset="0"/>
                <a:ea typeface="宋体" panose="02010600030101010101" pitchFamily="2" charset="-122"/>
              </a:rPr>
              <a:t>过程的不可预测性基于</a:t>
            </a:r>
            <a:r>
              <a:rPr lang="en-US" altLang="zh-CN" b="1" dirty="0" smtClean="0">
                <a:latin typeface="Arial" panose="020B0604020202020204" pitchFamily="34" charset="0"/>
                <a:ea typeface="宋体" panose="02010600030101010101" pitchFamily="2" charset="-122"/>
              </a:rPr>
              <a:t>3</a:t>
            </a:r>
            <a:r>
              <a:rPr lang="zh-CN" altLang="en-US" b="1" dirty="0" smtClean="0">
                <a:latin typeface="Arial" panose="020B0604020202020204" pitchFamily="34" charset="0"/>
                <a:ea typeface="宋体" panose="02010600030101010101" pitchFamily="2" charset="-122"/>
              </a:rPr>
              <a:t>个关键假设</a:t>
            </a:r>
            <a:endParaRPr lang="en-US" altLang="zh-CN" b="1" dirty="0" smtClean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lvl="1" eaLnBrk="1" hangingPunct="1">
              <a:defRPr/>
            </a:pPr>
            <a:r>
              <a:rPr lang="zh-CN" altLang="en-US" dirty="0" smtClean="0">
                <a:latin typeface="Arial" panose="020B0604020202020204" pitchFamily="34" charset="0"/>
                <a:ea typeface="宋体" panose="02010600030101010101" pitchFamily="2" charset="-122"/>
              </a:rPr>
              <a:t>提前预测</a:t>
            </a:r>
            <a:r>
              <a:rPr lang="zh-CN" altLang="en-US" b="1" dirty="0" smtClean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稳定需求、易变需求、客户优先级</a:t>
            </a:r>
            <a:r>
              <a:rPr lang="zh-CN" altLang="en-US" dirty="0" smtClean="0">
                <a:latin typeface="Arial" panose="020B0604020202020204" pitchFamily="34" charset="0"/>
                <a:ea typeface="宋体" panose="02010600030101010101" pitchFamily="2" charset="-122"/>
              </a:rPr>
              <a:t>是非常困难的</a:t>
            </a:r>
          </a:p>
          <a:p>
            <a:pPr lvl="1" eaLnBrk="1" hangingPunct="1">
              <a:defRPr/>
            </a:pPr>
            <a:r>
              <a:rPr lang="zh-CN" altLang="en-US" dirty="0" smtClean="0">
                <a:latin typeface="Arial" panose="020B0604020202020204" pitchFamily="34" charset="0"/>
                <a:ea typeface="宋体" panose="02010600030101010101" pitchFamily="2" charset="-122"/>
              </a:rPr>
              <a:t>实施构建时，才能验证设计的正确性，</a:t>
            </a:r>
            <a:r>
              <a:rPr lang="zh-CN" altLang="en-US" b="1" u="sng" dirty="0" smtClean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设计和构建是交错进行</a:t>
            </a:r>
            <a:r>
              <a:rPr lang="zh-CN" altLang="en-US" dirty="0" smtClean="0">
                <a:latin typeface="Arial" panose="020B0604020202020204" pitchFamily="34" charset="0"/>
                <a:ea typeface="宋体" panose="02010600030101010101" pitchFamily="2" charset="-122"/>
              </a:rPr>
              <a:t>的</a:t>
            </a:r>
          </a:p>
          <a:p>
            <a:pPr lvl="1" eaLnBrk="1" hangingPunct="1">
              <a:defRPr/>
            </a:pPr>
            <a:r>
              <a:rPr lang="zh-CN" altLang="en-US" dirty="0" smtClean="0">
                <a:latin typeface="Arial" panose="020B0604020202020204" pitchFamily="34" charset="0"/>
                <a:ea typeface="宋体" panose="02010600030101010101" pitchFamily="2" charset="-122"/>
              </a:rPr>
              <a:t>预测</a:t>
            </a:r>
            <a:r>
              <a:rPr lang="zh-CN" altLang="en-US" b="1" dirty="0" smtClean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进度计划</a:t>
            </a:r>
            <a:r>
              <a:rPr lang="zh-CN" altLang="en-US" dirty="0" smtClean="0">
                <a:latin typeface="Arial" panose="020B0604020202020204" pitchFamily="34" charset="0"/>
                <a:ea typeface="宋体" panose="02010600030101010101" pitchFamily="2" charset="-122"/>
              </a:rPr>
              <a:t>是非常困难的</a:t>
            </a:r>
            <a:endParaRPr lang="en-US" altLang="zh-CN" dirty="0" smtClean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eaLnBrk="1" hangingPunct="1">
              <a:defRPr/>
            </a:pPr>
            <a:endParaRPr lang="en-US" altLang="zh-CN" dirty="0" smtClean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eaLnBrk="1" hangingPunct="1">
              <a:defRPr/>
            </a:pPr>
            <a:r>
              <a:rPr lang="zh-CN" altLang="en-US" dirty="0" smtClean="0">
                <a:latin typeface="Arial" panose="020B0604020202020204" pitchFamily="34" charset="0"/>
                <a:ea typeface="宋体" panose="02010600030101010101" pitchFamily="2" charset="-122"/>
              </a:rPr>
              <a:t>使用增量式的迭代开发策略</a:t>
            </a:r>
            <a:endParaRPr lang="en-US" altLang="zh-CN" dirty="0" smtClean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lvl="1" eaLnBrk="1" hangingPunct="1">
              <a:defRPr/>
            </a:pPr>
            <a:r>
              <a:rPr lang="zh-CN" altLang="en-US" dirty="0" smtClean="0">
                <a:latin typeface="Arial" panose="020B0604020202020204" pitchFamily="34" charset="0"/>
                <a:ea typeface="宋体" panose="02010600030101010101" pitchFamily="2" charset="-122"/>
              </a:rPr>
              <a:t>在短时间间隔内</a:t>
            </a:r>
            <a:r>
              <a:rPr lang="zh-CN" altLang="en-US" b="1" dirty="0" smtClean="0">
                <a:latin typeface="Arial" panose="020B0604020202020204" pitchFamily="34" charset="0"/>
                <a:ea typeface="宋体" panose="02010600030101010101" pitchFamily="2" charset="-122"/>
              </a:rPr>
              <a:t>交付软件增量</a:t>
            </a:r>
            <a:r>
              <a:rPr lang="zh-CN" altLang="en-US" dirty="0" smtClean="0">
                <a:latin typeface="Arial" panose="020B0604020202020204" pitchFamily="34" charset="0"/>
                <a:ea typeface="宋体" panose="02010600030101010101" pitchFamily="2" charset="-122"/>
              </a:rPr>
              <a:t>来适应</a:t>
            </a:r>
            <a:r>
              <a:rPr lang="zh-CN" altLang="en-US" b="1" dirty="0" smtClean="0">
                <a:latin typeface="Arial" panose="020B0604020202020204" pitchFamily="34" charset="0"/>
                <a:ea typeface="宋体" panose="02010600030101010101" pitchFamily="2" charset="-122"/>
              </a:rPr>
              <a:t>变更</a:t>
            </a:r>
            <a:r>
              <a:rPr lang="zh-CN" altLang="en-US" dirty="0" smtClean="0">
                <a:latin typeface="Arial" panose="020B0604020202020204" pitchFamily="34" charset="0"/>
                <a:ea typeface="宋体" panose="02010600030101010101" pitchFamily="2" charset="-122"/>
              </a:rPr>
              <a:t>的步伐</a:t>
            </a:r>
            <a:endParaRPr lang="en-US" altLang="zh-CN" dirty="0" smtClean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lvl="2" eaLnBrk="1" hangingPunct="1">
              <a:defRPr/>
            </a:pPr>
            <a:r>
              <a:rPr lang="zh-CN" altLang="en-US" b="1" dirty="0" smtClean="0">
                <a:latin typeface="Arial" panose="020B0604020202020204" pitchFamily="34" charset="0"/>
                <a:ea typeface="宋体" panose="02010600030101010101" pitchFamily="2" charset="-122"/>
              </a:rPr>
              <a:t>交付软件增量</a:t>
            </a:r>
            <a:r>
              <a:rPr lang="zh-CN" altLang="en-US" dirty="0" smtClean="0">
                <a:latin typeface="Arial" panose="020B0604020202020204" pitchFamily="34" charset="0"/>
                <a:ea typeface="宋体" panose="02010600030101010101" pitchFamily="2" charset="-122"/>
              </a:rPr>
              <a:t>：可执行原型或部分实现的可运行系统</a:t>
            </a:r>
            <a:endParaRPr lang="en-US" altLang="zh-CN" dirty="0" smtClean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lvl="2" eaLnBrk="1" hangingPunct="1">
              <a:defRPr/>
            </a:pPr>
            <a:r>
              <a:rPr lang="zh-CN" altLang="en-US" dirty="0" smtClean="0">
                <a:latin typeface="Arial" panose="020B0604020202020204" pitchFamily="34" charset="0"/>
                <a:ea typeface="宋体" panose="02010600030101010101" pitchFamily="2" charset="-122"/>
              </a:rPr>
              <a:t>变更：是不可预测的</a:t>
            </a:r>
            <a:endParaRPr lang="en-US" altLang="zh-CN" dirty="0" smtClean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lvl="1" eaLnBrk="1" hangingPunct="1">
              <a:defRPr/>
            </a:pPr>
            <a:r>
              <a:rPr lang="zh-CN" altLang="en-US" dirty="0" smtClean="0">
                <a:latin typeface="Arial" panose="020B0604020202020204" pitchFamily="34" charset="0"/>
                <a:ea typeface="宋体" panose="02010600030101010101" pitchFamily="2" charset="-122"/>
              </a:rPr>
              <a:t>充分认识计划是短暂、可变的，不断产生软件增量，强调构建活动</a:t>
            </a:r>
            <a:endParaRPr lang="zh-CN" altLang="en-US" dirty="0" smtClean="0">
              <a:latin typeface="Arial" panose="020B0604020202020204" pitchFamily="34" charset="0"/>
            </a:endParaRPr>
          </a:p>
        </p:txBody>
      </p:sp>
      <p:sp>
        <p:nvSpPr>
          <p:cNvPr id="68612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B03F5E5-8726-4A11-89F5-1EA252546AFD}" type="slidenum">
              <a:rPr lang="en-US" altLang="zh-CN" smtClean="0"/>
              <a:pPr>
                <a:spcBef>
                  <a:spcPct val="0"/>
                </a:spcBef>
                <a:buFontTx/>
                <a:buNone/>
              </a:pPr>
              <a:t>35</a:t>
            </a:fld>
            <a:endParaRPr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421028918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0659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>
              <a:latin typeface="Arial" panose="020B0604020202020204" pitchFamily="34" charset="0"/>
            </a:endParaRPr>
          </a:p>
        </p:txBody>
      </p:sp>
      <p:sp>
        <p:nvSpPr>
          <p:cNvPr id="70660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2A78B2D5-1737-4D0A-8722-93639FB9C97A}" type="slidenum">
              <a:rPr lang="en-US" altLang="zh-CN" smtClean="0"/>
              <a:pPr>
                <a:spcBef>
                  <a:spcPct val="0"/>
                </a:spcBef>
                <a:buFontTx/>
                <a:buNone/>
              </a:pPr>
              <a:t>36</a:t>
            </a:fld>
            <a:endParaRPr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320839928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4995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smtClean="0">
                <a:latin typeface="Arial" panose="020B0604020202020204" pitchFamily="34" charset="0"/>
                <a:ea typeface="宋体" panose="02010600030101010101" pitchFamily="2" charset="-122"/>
              </a:rPr>
              <a:t>其他敏捷过程模型</a:t>
            </a:r>
            <a:endParaRPr lang="en-US" altLang="zh-CN" smtClean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 smtClean="0">
                <a:latin typeface="Arial" panose="020B0604020202020204" pitchFamily="34" charset="0"/>
                <a:ea typeface="宋体" panose="02010600030101010101" pitchFamily="2" charset="-122"/>
              </a:rPr>
              <a:t>自适应软件开发（</a:t>
            </a:r>
            <a:r>
              <a:rPr lang="en-US" altLang="zh-CN" smtClean="0">
                <a:latin typeface="Arial" panose="020B0604020202020204" pitchFamily="34" charset="0"/>
                <a:ea typeface="宋体" panose="02010600030101010101" pitchFamily="2" charset="-122"/>
              </a:rPr>
              <a:t>ASD</a:t>
            </a:r>
            <a:r>
              <a:rPr lang="zh-CN" altLang="en-US" smtClean="0">
                <a:latin typeface="Arial" panose="020B0604020202020204" pitchFamily="34" charset="0"/>
                <a:ea typeface="宋体" panose="02010600030101010101" pitchFamily="2" charset="-122"/>
              </a:rPr>
              <a:t>）</a:t>
            </a:r>
          </a:p>
          <a:p>
            <a:pPr eaLnBrk="1" hangingPunct="1"/>
            <a:r>
              <a:rPr lang="en-US" altLang="zh-CN" b="1" smtClean="0">
                <a:solidFill>
                  <a:srgbClr val="C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Scrum</a:t>
            </a:r>
          </a:p>
          <a:p>
            <a:pPr eaLnBrk="1" hangingPunct="1"/>
            <a:r>
              <a:rPr lang="zh-CN" altLang="en-US" smtClean="0">
                <a:latin typeface="Arial" panose="020B0604020202020204" pitchFamily="34" charset="0"/>
                <a:ea typeface="宋体" panose="02010600030101010101" pitchFamily="2" charset="-122"/>
              </a:rPr>
              <a:t>动态系统开发方法（</a:t>
            </a:r>
            <a:r>
              <a:rPr lang="en-US" altLang="zh-CN" smtClean="0">
                <a:latin typeface="Arial" panose="020B0604020202020204" pitchFamily="34" charset="0"/>
                <a:ea typeface="宋体" panose="02010600030101010101" pitchFamily="2" charset="-122"/>
              </a:rPr>
              <a:t>DSDM</a:t>
            </a:r>
            <a:r>
              <a:rPr lang="zh-CN" altLang="en-US" smtClean="0">
                <a:latin typeface="Arial" panose="020B0604020202020204" pitchFamily="34" charset="0"/>
                <a:ea typeface="宋体" panose="02010600030101010101" pitchFamily="2" charset="-122"/>
              </a:rPr>
              <a:t>）</a:t>
            </a:r>
          </a:p>
          <a:p>
            <a:pPr eaLnBrk="1" hangingPunct="1"/>
            <a:r>
              <a:rPr lang="en-US" altLang="zh-CN" smtClean="0">
                <a:latin typeface="Arial" panose="020B0604020202020204" pitchFamily="34" charset="0"/>
                <a:ea typeface="宋体" panose="02010600030101010101" pitchFamily="2" charset="-122"/>
              </a:rPr>
              <a:t>Crystal</a:t>
            </a:r>
          </a:p>
          <a:p>
            <a:pPr eaLnBrk="1" hangingPunct="1"/>
            <a:r>
              <a:rPr lang="zh-CN" altLang="en-US" smtClean="0">
                <a:latin typeface="Arial" panose="020B0604020202020204" pitchFamily="34" charset="0"/>
                <a:ea typeface="宋体" panose="02010600030101010101" pitchFamily="2" charset="-122"/>
              </a:rPr>
              <a:t>特征驱动开发（</a:t>
            </a:r>
            <a:r>
              <a:rPr lang="en-US" altLang="zh-CN" smtClean="0">
                <a:latin typeface="Arial" panose="020B0604020202020204" pitchFamily="34" charset="0"/>
                <a:ea typeface="宋体" panose="02010600030101010101" pitchFamily="2" charset="-122"/>
              </a:rPr>
              <a:t>FDD</a:t>
            </a:r>
            <a:r>
              <a:rPr lang="zh-CN" altLang="en-US" smtClean="0">
                <a:latin typeface="Arial" panose="020B0604020202020204" pitchFamily="34" charset="0"/>
                <a:ea typeface="宋体" panose="02010600030101010101" pitchFamily="2" charset="-122"/>
              </a:rPr>
              <a:t>）</a:t>
            </a:r>
          </a:p>
          <a:p>
            <a:pPr eaLnBrk="1" hangingPunct="1"/>
            <a:r>
              <a:rPr lang="zh-CN" altLang="en-US" smtClean="0">
                <a:latin typeface="Arial" panose="020B0604020202020204" pitchFamily="34" charset="0"/>
                <a:ea typeface="宋体" panose="02010600030101010101" pitchFamily="2" charset="-122"/>
              </a:rPr>
              <a:t>精益软件开发（</a:t>
            </a:r>
            <a:r>
              <a:rPr lang="en-US" altLang="zh-CN" smtClean="0">
                <a:latin typeface="Arial" panose="020B0604020202020204" pitchFamily="34" charset="0"/>
                <a:ea typeface="宋体" panose="02010600030101010101" pitchFamily="2" charset="-122"/>
              </a:rPr>
              <a:t>LSD</a:t>
            </a:r>
            <a:r>
              <a:rPr lang="zh-CN" altLang="en-US" smtClean="0">
                <a:latin typeface="Arial" panose="020B0604020202020204" pitchFamily="34" charset="0"/>
                <a:ea typeface="宋体" panose="02010600030101010101" pitchFamily="2" charset="-122"/>
              </a:rPr>
              <a:t>）</a:t>
            </a:r>
          </a:p>
          <a:p>
            <a:pPr eaLnBrk="1" hangingPunct="1"/>
            <a:r>
              <a:rPr lang="zh-CN" altLang="en-US" smtClean="0">
                <a:latin typeface="Arial" panose="020B0604020202020204" pitchFamily="34" charset="0"/>
                <a:ea typeface="宋体" panose="02010600030101010101" pitchFamily="2" charset="-122"/>
              </a:rPr>
              <a:t>敏捷建模（</a:t>
            </a:r>
            <a:r>
              <a:rPr lang="en-US" altLang="zh-CN" smtClean="0">
                <a:latin typeface="Arial" panose="020B0604020202020204" pitchFamily="34" charset="0"/>
                <a:ea typeface="宋体" panose="02010600030101010101" pitchFamily="2" charset="-122"/>
              </a:rPr>
              <a:t>AM</a:t>
            </a:r>
            <a:r>
              <a:rPr lang="zh-CN" altLang="en-US" smtClean="0">
                <a:latin typeface="Arial" panose="020B0604020202020204" pitchFamily="34" charset="0"/>
                <a:ea typeface="宋体" panose="02010600030101010101" pitchFamily="2" charset="-122"/>
              </a:rPr>
              <a:t>）</a:t>
            </a:r>
          </a:p>
          <a:p>
            <a:pPr eaLnBrk="1" hangingPunct="1"/>
            <a:r>
              <a:rPr lang="zh-CN" altLang="en-US" smtClean="0">
                <a:latin typeface="Arial" panose="020B0604020202020204" pitchFamily="34" charset="0"/>
                <a:ea typeface="宋体" panose="02010600030101010101" pitchFamily="2" charset="-122"/>
              </a:rPr>
              <a:t>敏捷统一过程（</a:t>
            </a:r>
            <a:r>
              <a:rPr lang="en-US" altLang="zh-CN" smtClean="0">
                <a:latin typeface="Arial" panose="020B0604020202020204" pitchFamily="34" charset="0"/>
                <a:ea typeface="宋体" panose="02010600030101010101" pitchFamily="2" charset="-122"/>
              </a:rPr>
              <a:t>AUP</a:t>
            </a:r>
            <a:r>
              <a:rPr lang="zh-CN" altLang="en-US" smtClean="0">
                <a:latin typeface="Arial" panose="020B0604020202020204" pitchFamily="34" charset="0"/>
                <a:ea typeface="宋体" panose="02010600030101010101" pitchFamily="2" charset="-122"/>
              </a:rPr>
              <a:t>）</a:t>
            </a:r>
            <a:endParaRPr lang="en-US" altLang="zh-CN" smtClean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endParaRPr lang="zh-CN" altLang="en-US" smtClean="0">
              <a:latin typeface="Arial" panose="020B0604020202020204" pitchFamily="34" charset="0"/>
            </a:endParaRPr>
          </a:p>
        </p:txBody>
      </p:sp>
      <p:sp>
        <p:nvSpPr>
          <p:cNvPr id="8499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7E83841-853A-43CE-972E-D1DE3D996DD2}" type="slidenum">
              <a:rPr lang="en-US" altLang="zh-CN" smtClean="0"/>
              <a:pPr>
                <a:spcBef>
                  <a:spcPct val="0"/>
                </a:spcBef>
                <a:buFontTx/>
                <a:buNone/>
              </a:pPr>
              <a:t>37</a:t>
            </a:fld>
            <a:endParaRPr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212653217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zh-CN" altLang="en-US" dirty="0" smtClean="0">
                <a:ea typeface="宋体" panose="02010600030101010101" pitchFamily="2" charset="-122"/>
              </a:rPr>
              <a:t>极限编程（</a:t>
            </a:r>
            <a:r>
              <a:rPr lang="en-US" altLang="zh-CN" dirty="0" smtClean="0">
                <a:ea typeface="宋体" panose="02010600030101010101" pitchFamily="2" charset="-122"/>
              </a:rPr>
              <a:t>XP</a:t>
            </a:r>
            <a:r>
              <a:rPr lang="zh-CN" altLang="en-US" dirty="0" smtClean="0">
                <a:ea typeface="宋体" panose="02010600030101010101" pitchFamily="2" charset="-122"/>
              </a:rPr>
              <a:t>）：创造性思想由</a:t>
            </a:r>
            <a:r>
              <a:rPr lang="en-US" altLang="zh-CN" dirty="0" smtClean="0">
                <a:ea typeface="宋体" panose="02010600030101010101" pitchFamily="2" charset="-122"/>
              </a:rPr>
              <a:t>Kent Beck</a:t>
            </a:r>
            <a:r>
              <a:rPr lang="zh-CN" altLang="en-US" dirty="0" smtClean="0">
                <a:ea typeface="宋体" panose="02010600030101010101" pitchFamily="2" charset="-122"/>
              </a:rPr>
              <a:t>提出，后期变种为</a:t>
            </a:r>
            <a:r>
              <a:rPr lang="en-US" altLang="zh-CN" dirty="0" smtClean="0">
                <a:ea typeface="宋体" panose="02010600030101010101" pitchFamily="2" charset="-122"/>
              </a:rPr>
              <a:t>IXP</a:t>
            </a:r>
            <a:r>
              <a:rPr lang="zh-CN" altLang="en-US" dirty="0" smtClean="0">
                <a:ea typeface="宋体" panose="02010600030101010101" pitchFamily="2" charset="-122"/>
              </a:rPr>
              <a:t>（工业</a:t>
            </a:r>
            <a:r>
              <a:rPr lang="en-US" altLang="zh-CN" dirty="0" smtClean="0">
                <a:ea typeface="宋体" panose="02010600030101010101" pitchFamily="2" charset="-122"/>
              </a:rPr>
              <a:t>XP</a:t>
            </a:r>
            <a:r>
              <a:rPr lang="zh-CN" altLang="en-US" dirty="0" smtClean="0">
                <a:ea typeface="宋体" panose="02010600030101010101" pitchFamily="2" charset="-122"/>
              </a:rPr>
              <a:t>）细化了</a:t>
            </a:r>
            <a:r>
              <a:rPr lang="en-US" altLang="zh-CN" dirty="0" smtClean="0">
                <a:ea typeface="宋体" panose="02010600030101010101" pitchFamily="2" charset="-122"/>
              </a:rPr>
              <a:t>XP</a:t>
            </a:r>
            <a:r>
              <a:rPr lang="zh-CN" altLang="en-US" dirty="0" smtClean="0">
                <a:ea typeface="宋体" panose="02010600030101010101" pitchFamily="2" charset="-122"/>
              </a:rPr>
              <a:t>，</a:t>
            </a:r>
            <a:r>
              <a:rPr lang="zh-CN" altLang="en-US" b="1" dirty="0" smtClean="0">
                <a:ea typeface="宋体" panose="02010600030101010101" pitchFamily="2" charset="-122"/>
              </a:rPr>
              <a:t>目标是在庞大的组织内部使用敏捷过程</a:t>
            </a:r>
            <a:endParaRPr lang="en-US" altLang="zh-CN" b="1" dirty="0" smtClean="0">
              <a:ea typeface="宋体" panose="02010600030101010101" pitchFamily="2" charset="-122"/>
            </a:endParaRPr>
          </a:p>
          <a:p>
            <a:pPr eaLnBrk="1" hangingPunct="1">
              <a:defRPr/>
            </a:pPr>
            <a:r>
              <a:rPr lang="en-US" altLang="zh-CN" dirty="0" smtClean="0">
                <a:ea typeface="宋体" panose="02010600030101010101" pitchFamily="2" charset="-122"/>
              </a:rPr>
              <a:t>XP</a:t>
            </a:r>
            <a:r>
              <a:rPr lang="zh-CN" altLang="en-US" dirty="0" smtClean="0">
                <a:ea typeface="宋体" panose="02010600030101010101" pitchFamily="2" charset="-122"/>
              </a:rPr>
              <a:t>哲学：</a:t>
            </a:r>
            <a:r>
              <a:rPr lang="en-US" altLang="zh-CN" b="1" dirty="0" smtClean="0">
                <a:ea typeface="宋体" panose="02010600030101010101" pitchFamily="2" charset="-122"/>
              </a:rPr>
              <a:t>5</a:t>
            </a:r>
            <a:r>
              <a:rPr lang="zh-CN" altLang="en-US" b="1" dirty="0" smtClean="0">
                <a:ea typeface="宋体" panose="02010600030101010101" pitchFamily="2" charset="-122"/>
              </a:rPr>
              <a:t>个要素</a:t>
            </a:r>
            <a:endParaRPr lang="en-US" altLang="zh-CN" b="1" dirty="0" smtClean="0">
              <a:ea typeface="宋体" panose="02010600030101010101" pitchFamily="2" charset="-122"/>
            </a:endParaRPr>
          </a:p>
          <a:p>
            <a:pPr lvl="1" eaLnBrk="1" hangingPunct="1">
              <a:defRPr/>
            </a:pPr>
            <a:r>
              <a:rPr lang="zh-CN" altLang="en-US" b="1" dirty="0" smtClean="0">
                <a:solidFill>
                  <a:srgbClr val="FF0000"/>
                </a:solidFill>
                <a:ea typeface="宋体" panose="02010600030101010101" pitchFamily="2" charset="-122"/>
              </a:rPr>
              <a:t>沟通、简明、反馈、鼓励和尊重</a:t>
            </a:r>
            <a:r>
              <a:rPr lang="zh-CN" altLang="en-US" dirty="0" smtClean="0">
                <a:ea typeface="宋体" panose="02010600030101010101" pitchFamily="2" charset="-122"/>
              </a:rPr>
              <a:t>，为实施</a:t>
            </a:r>
            <a:r>
              <a:rPr lang="en-US" altLang="zh-CN" dirty="0" smtClean="0">
                <a:ea typeface="宋体" panose="02010600030101010101" pitchFamily="2" charset="-122"/>
              </a:rPr>
              <a:t>XP</a:t>
            </a:r>
            <a:r>
              <a:rPr lang="zh-CN" altLang="en-US" dirty="0" smtClean="0">
                <a:ea typeface="宋体" panose="02010600030101010101" pitchFamily="2" charset="-122"/>
              </a:rPr>
              <a:t>的活动、动作和任务提供驱动力</a:t>
            </a:r>
            <a:endParaRPr lang="en-US" altLang="zh-CN" b="1" dirty="0" smtClean="0">
              <a:solidFill>
                <a:srgbClr val="C00000"/>
              </a:solidFill>
              <a:ea typeface="宋体" panose="02010600030101010101" pitchFamily="2" charset="-122"/>
            </a:endParaRPr>
          </a:p>
          <a:p>
            <a:pPr lvl="1">
              <a:defRPr/>
            </a:pPr>
            <a:r>
              <a:rPr lang="zh-CN" altLang="en-US" kern="0" dirty="0" smtClean="0">
                <a:ea typeface="宋体" panose="02010600030101010101" pitchFamily="2" charset="-122"/>
              </a:rPr>
              <a:t>沟通</a:t>
            </a:r>
            <a:r>
              <a:rPr lang="zh-CN" altLang="en-US" kern="0" dirty="0" smtClean="0">
                <a:solidFill>
                  <a:srgbClr val="C00000"/>
                </a:solidFill>
                <a:ea typeface="宋体" panose="02010600030101010101" pitchFamily="2" charset="-122"/>
              </a:rPr>
              <a:t>：在共利益者之间进行紧密的、非正规的（口头的）合作，连续的反馈，</a:t>
            </a:r>
            <a:r>
              <a:rPr lang="zh-CN" altLang="en-US" b="1" kern="0" dirty="0" smtClean="0">
                <a:solidFill>
                  <a:srgbClr val="C00000"/>
                </a:solidFill>
                <a:ea typeface="宋体" panose="02010600030101010101" pitchFamily="2" charset="-122"/>
              </a:rPr>
              <a:t>避免以大量的文档作为交流媒介</a:t>
            </a:r>
            <a:endParaRPr lang="en-US" altLang="zh-CN" b="1" kern="0" dirty="0" smtClean="0">
              <a:solidFill>
                <a:srgbClr val="C00000"/>
              </a:solidFill>
              <a:ea typeface="宋体" panose="02010600030101010101" pitchFamily="2" charset="-122"/>
            </a:endParaRPr>
          </a:p>
          <a:p>
            <a:pPr lvl="1" eaLnBrk="1" hangingPunct="1">
              <a:spcBef>
                <a:spcPts val="0"/>
              </a:spcBef>
              <a:defRPr/>
            </a:pPr>
            <a:r>
              <a:rPr lang="zh-CN" altLang="en-US" sz="2000" kern="0" dirty="0" smtClean="0">
                <a:ea typeface="宋体" panose="02010600030101010101" pitchFamily="2" charset="-122"/>
              </a:rPr>
              <a:t>简明</a:t>
            </a:r>
            <a:r>
              <a:rPr lang="zh-CN" altLang="en-US" sz="2000" kern="0" dirty="0" smtClean="0">
                <a:solidFill>
                  <a:srgbClr val="C00000"/>
                </a:solidFill>
                <a:ea typeface="宋体" panose="02010600030101010101" pitchFamily="2" charset="-122"/>
              </a:rPr>
              <a:t>：限制</a:t>
            </a:r>
            <a:r>
              <a:rPr lang="zh-CN" altLang="en-US" sz="2000" kern="0" dirty="0" smtClean="0">
                <a:ea typeface="宋体" panose="02010600030101010101" pitchFamily="2" charset="-122"/>
              </a:rPr>
              <a:t>只对即时需求做设计，</a:t>
            </a:r>
            <a:r>
              <a:rPr lang="zh-CN" altLang="en-US" sz="2000" kern="0" dirty="0" smtClean="0">
                <a:solidFill>
                  <a:srgbClr val="C00000"/>
                </a:solidFill>
                <a:ea typeface="宋体" panose="02010600030101010101" pitchFamily="2" charset="-122"/>
              </a:rPr>
              <a:t>而</a:t>
            </a:r>
            <a:r>
              <a:rPr lang="zh-CN" altLang="en-US" sz="2000" kern="0" dirty="0" smtClean="0">
                <a:ea typeface="宋体" panose="02010600030101010101" pitchFamily="2" charset="-122"/>
              </a:rPr>
              <a:t>不考虑长远需求（</a:t>
            </a:r>
            <a:r>
              <a:rPr lang="zh-CN" altLang="en-US" sz="2000" kern="0" dirty="0" smtClean="0">
                <a:solidFill>
                  <a:srgbClr val="C00000"/>
                </a:solidFill>
                <a:ea typeface="宋体" panose="02010600030101010101" pitchFamily="2" charset="-122"/>
              </a:rPr>
              <a:t>设计需要改进和重构</a:t>
            </a:r>
            <a:r>
              <a:rPr lang="zh-CN" altLang="en-US" sz="2000" kern="0" dirty="0" smtClean="0">
                <a:ea typeface="宋体" panose="02010600030101010101" pitchFamily="2" charset="-122"/>
              </a:rPr>
              <a:t>）</a:t>
            </a:r>
            <a:endParaRPr lang="en-US" altLang="zh-CN" sz="2000" kern="0" dirty="0" smtClean="0">
              <a:ea typeface="宋体" panose="02010600030101010101" pitchFamily="2" charset="-122"/>
            </a:endParaRPr>
          </a:p>
          <a:p>
            <a:pPr lvl="1" eaLnBrk="1" hangingPunct="1">
              <a:spcBef>
                <a:spcPts val="0"/>
              </a:spcBef>
              <a:defRPr/>
            </a:pPr>
            <a:r>
              <a:rPr lang="zh-CN" altLang="en-US" sz="2000" kern="0" dirty="0" smtClean="0">
                <a:ea typeface="宋体" panose="02010600030101010101" pitchFamily="2" charset="-122"/>
              </a:rPr>
              <a:t>反馈</a:t>
            </a:r>
            <a:r>
              <a:rPr lang="zh-CN" altLang="en-US" sz="2000" kern="0" dirty="0" smtClean="0">
                <a:solidFill>
                  <a:srgbClr val="C00000"/>
                </a:solidFill>
                <a:ea typeface="宋体" panose="02010600030101010101" pitchFamily="2" charset="-122"/>
              </a:rPr>
              <a:t>：</a:t>
            </a:r>
            <a:endParaRPr lang="en-US" altLang="zh-CN" sz="2000" kern="0" dirty="0" smtClean="0">
              <a:solidFill>
                <a:srgbClr val="C00000"/>
              </a:solidFill>
              <a:ea typeface="宋体" panose="02010600030101010101" pitchFamily="2" charset="-122"/>
            </a:endParaRPr>
          </a:p>
          <a:p>
            <a:pPr lvl="2" eaLnBrk="1" hangingPunct="1">
              <a:spcBef>
                <a:spcPts val="0"/>
              </a:spcBef>
              <a:defRPr/>
            </a:pPr>
            <a:r>
              <a:rPr lang="zh-CN" altLang="en-US" kern="0" dirty="0" smtClean="0">
                <a:solidFill>
                  <a:srgbClr val="C00000"/>
                </a:solidFill>
                <a:ea typeface="宋体" panose="02010600030101010101" pitchFamily="2" charset="-122"/>
              </a:rPr>
              <a:t>软件通过测试结果给团队提供反馈信息</a:t>
            </a:r>
            <a:endParaRPr lang="en-US" altLang="zh-CN" kern="0" dirty="0" smtClean="0">
              <a:solidFill>
                <a:srgbClr val="C00000"/>
              </a:solidFill>
              <a:ea typeface="宋体" panose="02010600030101010101" pitchFamily="2" charset="-122"/>
            </a:endParaRPr>
          </a:p>
          <a:p>
            <a:pPr lvl="2" eaLnBrk="1" hangingPunct="1">
              <a:spcBef>
                <a:spcPts val="0"/>
              </a:spcBef>
              <a:defRPr/>
            </a:pPr>
            <a:r>
              <a:rPr lang="zh-CN" altLang="en-US" kern="0" dirty="0" smtClean="0">
                <a:solidFill>
                  <a:srgbClr val="C00000"/>
                </a:solidFill>
                <a:ea typeface="宋体" panose="02010600030101010101" pitchFamily="2" charset="-122"/>
              </a:rPr>
              <a:t>软件增量的确认测试，客户反馈输出、功能和用例行为的程度</a:t>
            </a:r>
            <a:endParaRPr lang="en-US" altLang="zh-CN" kern="0" dirty="0" smtClean="0">
              <a:solidFill>
                <a:srgbClr val="C00000"/>
              </a:solidFill>
              <a:ea typeface="宋体" panose="02010600030101010101" pitchFamily="2" charset="-122"/>
            </a:endParaRPr>
          </a:p>
          <a:p>
            <a:pPr lvl="2" eaLnBrk="1" hangingPunct="1">
              <a:spcBef>
                <a:spcPts val="0"/>
              </a:spcBef>
              <a:defRPr/>
            </a:pPr>
            <a:r>
              <a:rPr lang="zh-CN" altLang="en-US" kern="0" dirty="0" smtClean="0">
                <a:solidFill>
                  <a:srgbClr val="C00000"/>
                </a:solidFill>
                <a:ea typeface="宋体" panose="02010600030101010101" pitchFamily="2" charset="-122"/>
              </a:rPr>
              <a:t>迭代新需求时，团队把费用和进度影响反馈给客户</a:t>
            </a:r>
            <a:endParaRPr lang="en-US" altLang="zh-CN" kern="0" dirty="0" smtClean="0">
              <a:solidFill>
                <a:srgbClr val="C00000"/>
              </a:solidFill>
              <a:ea typeface="宋体" panose="02010600030101010101" pitchFamily="2" charset="-122"/>
            </a:endParaRPr>
          </a:p>
          <a:p>
            <a:pPr lvl="1" eaLnBrk="1" hangingPunct="1">
              <a:spcBef>
                <a:spcPts val="0"/>
              </a:spcBef>
              <a:defRPr/>
            </a:pPr>
            <a:r>
              <a:rPr lang="zh-CN" altLang="en-US" sz="2000" kern="0" dirty="0" smtClean="0">
                <a:ea typeface="宋体" panose="02010600030101010101" pitchFamily="2" charset="-122"/>
              </a:rPr>
              <a:t>鼓励 </a:t>
            </a:r>
            <a:r>
              <a:rPr lang="en-US" altLang="zh-CN" sz="2000" kern="0" dirty="0" smtClean="0">
                <a:ea typeface="宋体" panose="02010600030101010101" pitchFamily="2" charset="-122"/>
              </a:rPr>
              <a:t>&amp; </a:t>
            </a:r>
            <a:r>
              <a:rPr lang="zh-CN" altLang="en-US" sz="2000" kern="0" dirty="0" smtClean="0">
                <a:ea typeface="宋体" panose="02010600030101010101" pitchFamily="2" charset="-122"/>
              </a:rPr>
              <a:t>尊重</a:t>
            </a:r>
            <a:r>
              <a:rPr lang="zh-CN" altLang="en-US" sz="2000" kern="0" dirty="0" smtClean="0">
                <a:solidFill>
                  <a:srgbClr val="C00000"/>
                </a:solidFill>
                <a:ea typeface="宋体" panose="02010600030101010101" pitchFamily="2" charset="-122"/>
              </a:rPr>
              <a:t>：</a:t>
            </a:r>
            <a:endParaRPr lang="en-US" altLang="zh-CN" sz="2000" kern="0" dirty="0" smtClean="0">
              <a:solidFill>
                <a:srgbClr val="C00000"/>
              </a:solidFill>
              <a:ea typeface="宋体" panose="02010600030101010101" pitchFamily="2" charset="-122"/>
            </a:endParaRPr>
          </a:p>
          <a:p>
            <a:pPr>
              <a:defRPr/>
            </a:pPr>
            <a:endParaRPr lang="zh-CN" altLang="en-US" dirty="0"/>
          </a:p>
        </p:txBody>
      </p:sp>
      <p:sp>
        <p:nvSpPr>
          <p:cNvPr id="7270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687B093-B366-456D-980D-953A0A419A36}" type="slidenum">
              <a:rPr lang="en-US" altLang="zh-CN" smtClean="0"/>
              <a:pPr>
                <a:spcBef>
                  <a:spcPct val="0"/>
                </a:spcBef>
                <a:buFontTx/>
                <a:buNone/>
              </a:pPr>
              <a:t>38</a:t>
            </a:fld>
            <a:endParaRPr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22217359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315" name="备注占位符 2"/>
          <p:cNvSpPr>
            <a:spLocks noGrp="1"/>
          </p:cNvSpPr>
          <p:nvPr>
            <p:ph type="body" idx="1"/>
          </p:nvPr>
        </p:nvSpPr>
        <p:spPr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zh-CN" altLang="en-US" dirty="0" smtClean="0">
                <a:latin typeface="Arial" panose="020B0604020202020204" pitchFamily="34" charset="0"/>
                <a:ea typeface="宋体" panose="02010600030101010101" pitchFamily="2" charset="-122"/>
              </a:rPr>
              <a:t>通用过程模型</a:t>
            </a:r>
            <a:endParaRPr lang="en-US" altLang="zh-CN" dirty="0" smtClean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>
              <a:defRPr/>
            </a:pPr>
            <a:r>
              <a:rPr lang="zh-CN" altLang="en-US" dirty="0" smtClean="0">
                <a:latin typeface="Arial" panose="020B0604020202020204" pitchFamily="34" charset="0"/>
                <a:ea typeface="宋体" panose="02010600030101010101" pitchFamily="2" charset="-122"/>
              </a:rPr>
              <a:t>在软件过程中，技术工作的层次包括活动，活动由动作构成，动作由任务组成</a:t>
            </a:r>
            <a:endParaRPr lang="en-US" altLang="zh-CN" dirty="0" smtClean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>
              <a:defRPr/>
            </a:pPr>
            <a:r>
              <a:rPr lang="zh-CN" altLang="en-US" dirty="0" smtClean="0">
                <a:latin typeface="Arial" panose="020B0604020202020204" pitchFamily="34" charset="0"/>
                <a:ea typeface="宋体" panose="02010600030101010101" pitchFamily="2" charset="-122"/>
              </a:rPr>
              <a:t>什么是过程流（</a:t>
            </a:r>
            <a:r>
              <a:rPr lang="en-US" altLang="zh-CN" dirty="0" smtClean="0">
                <a:latin typeface="Arial" panose="020B0604020202020204" pitchFamily="34" charset="0"/>
                <a:ea typeface="宋体" panose="02010600030101010101" pitchFamily="2" charset="-122"/>
              </a:rPr>
              <a:t>process flow</a:t>
            </a:r>
            <a:r>
              <a:rPr lang="zh-CN" altLang="en-US" dirty="0" smtClean="0">
                <a:latin typeface="Arial" panose="020B0604020202020204" pitchFamily="34" charset="0"/>
                <a:ea typeface="宋体" panose="02010600030101010101" pitchFamily="2" charset="-122"/>
              </a:rPr>
              <a:t>）</a:t>
            </a:r>
            <a:endParaRPr lang="en-US" altLang="zh-CN" dirty="0" smtClean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lvl="1">
              <a:defRPr/>
            </a:pPr>
            <a:r>
              <a:rPr lang="zh-CN" altLang="en-US" dirty="0" smtClean="0">
                <a:latin typeface="Arial" panose="020B0604020202020204" pitchFamily="34" charset="0"/>
                <a:ea typeface="宋体" panose="02010600030101010101" pitchFamily="2" charset="-122"/>
              </a:rPr>
              <a:t>描述在执行顺序和执行时间上如何组织框架中的活动、动作和任务</a:t>
            </a:r>
            <a:endParaRPr lang="en-US" altLang="zh-CN" dirty="0" smtClean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>
              <a:defRPr/>
            </a:pPr>
            <a:r>
              <a:rPr lang="zh-CN" altLang="en-US" b="1" dirty="0" smtClean="0">
                <a:latin typeface="Arial" panose="020B0604020202020204" pitchFamily="34" charset="0"/>
                <a:ea typeface="宋体" panose="02010600030101010101" pitchFamily="2" charset="-122"/>
              </a:rPr>
              <a:t>线性过程流</a:t>
            </a:r>
            <a:r>
              <a:rPr lang="zh-CN" altLang="en-US" dirty="0" smtClean="0">
                <a:latin typeface="Arial" panose="020B0604020202020204" pitchFamily="34" charset="0"/>
                <a:ea typeface="宋体" panose="02010600030101010101" pitchFamily="2" charset="-122"/>
              </a:rPr>
              <a:t>：顺序执行</a:t>
            </a:r>
            <a:endParaRPr lang="en-US" altLang="zh-CN" dirty="0" smtClean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>
              <a:defRPr/>
            </a:pPr>
            <a:r>
              <a:rPr lang="zh-CN" altLang="en-US" b="1" dirty="0" smtClean="0">
                <a:latin typeface="Arial" panose="020B0604020202020204" pitchFamily="34" charset="0"/>
                <a:ea typeface="宋体" panose="02010600030101010101" pitchFamily="2" charset="-122"/>
              </a:rPr>
              <a:t>迭代过程流</a:t>
            </a:r>
            <a:r>
              <a:rPr lang="zh-CN" altLang="en-US" dirty="0" smtClean="0">
                <a:latin typeface="Arial" panose="020B0604020202020204" pitchFamily="34" charset="0"/>
                <a:ea typeface="宋体" panose="02010600030101010101" pitchFamily="2" charset="-122"/>
              </a:rPr>
              <a:t>：在执行下一个活动之前，重复执行之前的</a:t>
            </a:r>
            <a:r>
              <a:rPr lang="en-US" altLang="zh-CN" dirty="0" smtClean="0">
                <a:latin typeface="Arial" panose="020B0604020202020204" pitchFamily="34" charset="0"/>
                <a:ea typeface="宋体" panose="02010600030101010101" pitchFamily="2" charset="-122"/>
              </a:rPr>
              <a:t>1</a:t>
            </a:r>
            <a:r>
              <a:rPr lang="zh-CN" altLang="en-US" dirty="0" smtClean="0">
                <a:latin typeface="Arial" panose="020B0604020202020204" pitchFamily="34" charset="0"/>
                <a:ea typeface="宋体" panose="02010600030101010101" pitchFamily="2" charset="-122"/>
              </a:rPr>
              <a:t>或</a:t>
            </a:r>
            <a:r>
              <a:rPr lang="en-US" altLang="zh-CN" dirty="0" smtClean="0">
                <a:latin typeface="Arial" panose="020B0604020202020204" pitchFamily="34" charset="0"/>
                <a:ea typeface="宋体" panose="02010600030101010101" pitchFamily="2" charset="-122"/>
              </a:rPr>
              <a:t>n</a:t>
            </a:r>
            <a:r>
              <a:rPr lang="zh-CN" altLang="en-US" dirty="0" smtClean="0">
                <a:latin typeface="Arial" panose="020B0604020202020204" pitchFamily="34" charset="0"/>
                <a:ea typeface="宋体" panose="02010600030101010101" pitchFamily="2" charset="-122"/>
              </a:rPr>
              <a:t>个活动</a:t>
            </a:r>
            <a:endParaRPr lang="en-US" altLang="zh-CN" dirty="0" smtClean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>
              <a:defRPr/>
            </a:pPr>
            <a:r>
              <a:rPr lang="zh-CN" altLang="en-US" b="1" dirty="0" smtClean="0">
                <a:latin typeface="Arial" panose="020B0604020202020204" pitchFamily="34" charset="0"/>
                <a:ea typeface="宋体" panose="02010600030101010101" pitchFamily="2" charset="-122"/>
              </a:rPr>
              <a:t>演化过程流</a:t>
            </a:r>
            <a:r>
              <a:rPr lang="zh-CN" altLang="en-US" dirty="0" smtClean="0">
                <a:latin typeface="Arial" panose="020B0604020202020204" pitchFamily="34" charset="0"/>
                <a:ea typeface="宋体" panose="02010600030101010101" pitchFamily="2" charset="-122"/>
              </a:rPr>
              <a:t>：循环执行各个活动，每次循环产生更完善的软件版本</a:t>
            </a:r>
            <a:endParaRPr lang="en-US" altLang="zh-CN" dirty="0" smtClean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>
              <a:defRPr/>
            </a:pPr>
            <a:r>
              <a:rPr lang="zh-CN" altLang="en-US" b="1" dirty="0" smtClean="0">
                <a:latin typeface="Arial" panose="020B0604020202020204" pitchFamily="34" charset="0"/>
                <a:ea typeface="宋体" panose="02010600030101010101" pitchFamily="2" charset="-122"/>
              </a:rPr>
              <a:t>并行过程流</a:t>
            </a:r>
            <a:r>
              <a:rPr lang="zh-CN" altLang="en-US" dirty="0" smtClean="0">
                <a:latin typeface="Arial" panose="020B0604020202020204" pitchFamily="34" charset="0"/>
                <a:ea typeface="宋体" panose="02010600030101010101" pitchFamily="2" charset="-122"/>
              </a:rPr>
              <a:t>：一个功能点的建模与另一个功能点的沟通，同时进行</a:t>
            </a:r>
            <a:endParaRPr lang="en-US" altLang="zh-CN" dirty="0" smtClean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>
              <a:defRPr/>
            </a:pPr>
            <a:endParaRPr lang="en-US" altLang="zh-CN" dirty="0" smtClean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>
              <a:defRPr/>
            </a:pPr>
            <a:endParaRPr lang="zh-CN" altLang="en-US" dirty="0" smtClean="0">
              <a:latin typeface="Arial" panose="020B0604020202020204" pitchFamily="34" charset="0"/>
            </a:endParaRPr>
          </a:p>
        </p:txBody>
      </p:sp>
      <p:sp>
        <p:nvSpPr>
          <p:cNvPr id="1331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3F3C559-9E9C-4E9C-A168-EBA81E41CBBB}" type="slidenum">
              <a:rPr lang="en-US" altLang="zh-CN" smtClean="0"/>
              <a:pPr>
                <a:spcBef>
                  <a:spcPct val="0"/>
                </a:spcBef>
                <a:buFontTx/>
                <a:buNone/>
              </a:pPr>
              <a:t>4</a:t>
            </a:fld>
            <a:endParaRPr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134734096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2947" name="备注占位符 2"/>
          <p:cNvSpPr>
            <a:spLocks noGrp="1"/>
          </p:cNvSpPr>
          <p:nvPr>
            <p:ph type="body" idx="1"/>
          </p:nvPr>
        </p:nvSpPr>
        <p:spPr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altLang="zh-CN" dirty="0" smtClean="0">
                <a:latin typeface="Arial" panose="020B0604020202020204" pitchFamily="34" charset="0"/>
                <a:ea typeface="宋体" panose="02010600030101010101" pitchFamily="2" charset="-122"/>
              </a:rPr>
              <a:t>XP</a:t>
            </a:r>
            <a:r>
              <a:rPr lang="zh-CN" altLang="en-US" dirty="0" smtClean="0">
                <a:latin typeface="Arial" panose="020B0604020202020204" pitchFamily="34" charset="0"/>
                <a:ea typeface="宋体" panose="02010600030101010101" pitchFamily="2" charset="-122"/>
              </a:rPr>
              <a:t>过程</a:t>
            </a:r>
            <a:endParaRPr lang="en-US" altLang="zh-CN" dirty="0" smtClean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eaLnBrk="1" hangingPunct="1">
              <a:defRPr/>
            </a:pPr>
            <a:r>
              <a:rPr lang="zh-CN" altLang="en-US" dirty="0" smtClean="0">
                <a:latin typeface="Arial" panose="020B0604020202020204" pitchFamily="34" charset="0"/>
                <a:ea typeface="宋体" panose="02010600030101010101" pitchFamily="2" charset="-122"/>
              </a:rPr>
              <a:t>策划</a:t>
            </a:r>
            <a:endParaRPr lang="en-US" altLang="zh-CN" dirty="0" smtClean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eaLnBrk="1" hangingPunct="1">
              <a:defRPr/>
            </a:pPr>
            <a:r>
              <a:rPr lang="zh-CN" altLang="en-US" dirty="0" smtClean="0">
                <a:latin typeface="Arial" panose="020B0604020202020204" pitchFamily="34" charset="0"/>
                <a:ea typeface="宋体" panose="02010600030101010101" pitchFamily="2" charset="-122"/>
              </a:rPr>
              <a:t>设计</a:t>
            </a:r>
            <a:endParaRPr lang="en-US" altLang="zh-CN" dirty="0" smtClean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eaLnBrk="1" hangingPunct="1">
              <a:defRPr/>
            </a:pPr>
            <a:r>
              <a:rPr lang="zh-CN" altLang="en-US" dirty="0" smtClean="0">
                <a:latin typeface="Arial" panose="020B0604020202020204" pitchFamily="34" charset="0"/>
                <a:ea typeface="宋体" panose="02010600030101010101" pitchFamily="2" charset="-122"/>
              </a:rPr>
              <a:t>编码</a:t>
            </a:r>
            <a:endParaRPr lang="en-US" altLang="zh-CN" dirty="0" smtClean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eaLnBrk="1" hangingPunct="1">
              <a:defRPr/>
            </a:pPr>
            <a:r>
              <a:rPr lang="zh-CN" altLang="en-US" dirty="0" smtClean="0">
                <a:latin typeface="Arial" panose="020B0604020202020204" pitchFamily="34" charset="0"/>
                <a:ea typeface="宋体" panose="02010600030101010101" pitchFamily="2" charset="-122"/>
              </a:rPr>
              <a:t>测试</a:t>
            </a:r>
            <a:endParaRPr lang="en-US" altLang="zh-CN" dirty="0" smtClean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eaLnBrk="1" hangingPunct="1">
              <a:defRPr/>
            </a:pPr>
            <a:endParaRPr lang="en-US" altLang="zh-CN" dirty="0" smtClean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>
              <a:defRPr/>
            </a:pPr>
            <a:endParaRPr lang="zh-CN" altLang="en-US" dirty="0" smtClean="0">
              <a:latin typeface="Arial" panose="020B0604020202020204" pitchFamily="34" charset="0"/>
            </a:endParaRPr>
          </a:p>
        </p:txBody>
      </p:sp>
      <p:sp>
        <p:nvSpPr>
          <p:cNvPr id="7475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6E139196-8F58-4FD0-8E82-D7D701C361E5}" type="slidenum">
              <a:rPr lang="en-US" altLang="zh-CN" smtClean="0"/>
              <a:pPr>
                <a:spcBef>
                  <a:spcPct val="0"/>
                </a:spcBef>
                <a:buFontTx/>
                <a:buNone/>
              </a:pPr>
              <a:t>39</a:t>
            </a:fld>
            <a:endParaRPr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76569436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4995" name="备注占位符 2"/>
          <p:cNvSpPr>
            <a:spLocks noGrp="1"/>
          </p:cNvSpPr>
          <p:nvPr>
            <p:ph type="body" idx="1"/>
          </p:nvPr>
        </p:nvSpPr>
        <p:spPr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altLang="zh-CN" dirty="0" smtClean="0">
                <a:latin typeface="Arial" panose="020B0604020202020204" pitchFamily="34" charset="0"/>
                <a:ea typeface="宋体" panose="02010600030101010101" pitchFamily="2" charset="-122"/>
              </a:rPr>
              <a:t>XP</a:t>
            </a:r>
            <a:r>
              <a:rPr lang="zh-CN" altLang="en-US" dirty="0" smtClean="0">
                <a:latin typeface="Arial" panose="020B0604020202020204" pitchFamily="34" charset="0"/>
                <a:ea typeface="宋体" panose="02010600030101010101" pitchFamily="2" charset="-122"/>
              </a:rPr>
              <a:t>策划</a:t>
            </a:r>
            <a:endParaRPr lang="en-US" altLang="zh-CN" dirty="0" smtClean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eaLnBrk="1" hangingPunct="1">
              <a:defRPr/>
            </a:pPr>
            <a:r>
              <a:rPr lang="zh-CN" altLang="en-US" dirty="0" smtClean="0">
                <a:latin typeface="Arial" panose="020B0604020202020204" pitchFamily="34" charset="0"/>
                <a:ea typeface="宋体" panose="02010600030101010101" pitchFamily="2" charset="-122"/>
              </a:rPr>
              <a:t>倾听客户陈述，编制一系列“</a:t>
            </a:r>
            <a:r>
              <a:rPr lang="zh-CN" altLang="en-US" b="1" dirty="0" smtClean="0">
                <a:solidFill>
                  <a:srgbClr val="C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用户故事</a:t>
            </a:r>
            <a:r>
              <a:rPr lang="zh-CN" altLang="en-US" dirty="0" smtClean="0">
                <a:latin typeface="Arial" panose="020B0604020202020204" pitchFamily="34" charset="0"/>
                <a:ea typeface="宋体" panose="02010600030101010101" pitchFamily="2" charset="-122"/>
              </a:rPr>
              <a:t>”</a:t>
            </a:r>
            <a:endParaRPr lang="en-US" altLang="zh-CN" dirty="0" smtClean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lvl="1" eaLnBrk="1" hangingPunct="1">
              <a:defRPr/>
            </a:pPr>
            <a:r>
              <a:rPr lang="zh-CN" altLang="en-US" dirty="0" smtClean="0">
                <a:latin typeface="Arial" panose="020B0604020202020204" pitchFamily="34" charset="0"/>
                <a:ea typeface="宋体" panose="02010600030101010101" pitchFamily="2" charset="-122"/>
              </a:rPr>
              <a:t>用户故事：描述软件的输出、特征及功能，置于索引卡并标记权值</a:t>
            </a:r>
            <a:endParaRPr lang="en-US" altLang="zh-CN" dirty="0" smtClean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eaLnBrk="1" hangingPunct="1">
              <a:defRPr/>
            </a:pPr>
            <a:r>
              <a:rPr lang="zh-CN" altLang="en-US" dirty="0" smtClean="0">
                <a:latin typeface="Arial" panose="020B0604020202020204" pitchFamily="34" charset="0"/>
                <a:ea typeface="宋体" panose="02010600030101010101" pitchFamily="2" charset="-122"/>
              </a:rPr>
              <a:t>评估用户故事，</a:t>
            </a:r>
            <a:r>
              <a:rPr lang="zh-CN" altLang="en-US" b="1" dirty="0" smtClean="0">
                <a:solidFill>
                  <a:srgbClr val="C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计算成本</a:t>
            </a:r>
            <a:r>
              <a:rPr lang="zh-CN" altLang="en-US" dirty="0" smtClean="0">
                <a:latin typeface="Arial" panose="020B0604020202020204" pitchFamily="34" charset="0"/>
                <a:ea typeface="宋体" panose="02010600030101010101" pitchFamily="2" charset="-122"/>
              </a:rPr>
              <a:t>（以开发周数为度量单位）</a:t>
            </a:r>
            <a:endParaRPr lang="en-US" altLang="zh-CN" dirty="0" smtClean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lvl="1" eaLnBrk="1" hangingPunct="1">
              <a:defRPr/>
            </a:pPr>
            <a:r>
              <a:rPr lang="zh-CN" altLang="en-US" dirty="0" smtClean="0">
                <a:latin typeface="Arial" panose="020B0604020202020204" pitchFamily="34" charset="0"/>
                <a:ea typeface="宋体" panose="02010600030101010101" pitchFamily="2" charset="-122"/>
              </a:rPr>
              <a:t>成本超过</a:t>
            </a:r>
            <a:r>
              <a:rPr lang="en-US" altLang="zh-CN" dirty="0" smtClean="0">
                <a:latin typeface="Arial" panose="020B0604020202020204" pitchFamily="34" charset="0"/>
                <a:ea typeface="宋体" panose="02010600030101010101" pitchFamily="2" charset="-122"/>
              </a:rPr>
              <a:t>3</a:t>
            </a:r>
            <a:r>
              <a:rPr lang="zh-CN" altLang="en-US" dirty="0" smtClean="0">
                <a:latin typeface="Arial" panose="020B0604020202020204" pitchFamily="34" charset="0"/>
                <a:ea typeface="宋体" panose="02010600030101010101" pitchFamily="2" charset="-122"/>
              </a:rPr>
              <a:t>个开发周，用户故事需细化，重新赋予权值、计算成本</a:t>
            </a:r>
            <a:endParaRPr lang="en-US" altLang="zh-CN" dirty="0" smtClean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eaLnBrk="1" hangingPunct="1">
              <a:defRPr/>
            </a:pPr>
            <a:r>
              <a:rPr lang="zh-CN" altLang="en-US" dirty="0" smtClean="0">
                <a:latin typeface="Arial" panose="020B0604020202020204" pitchFamily="34" charset="0"/>
                <a:ea typeface="宋体" panose="02010600030101010101" pitchFamily="2" charset="-122"/>
              </a:rPr>
              <a:t>分组用户故事，确定</a:t>
            </a:r>
            <a:r>
              <a:rPr lang="zh-CN" altLang="en-US" b="1" dirty="0" smtClean="0">
                <a:solidFill>
                  <a:srgbClr val="C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软件增量</a:t>
            </a:r>
            <a:r>
              <a:rPr lang="zh-CN" altLang="en-US" dirty="0" smtClean="0">
                <a:latin typeface="Arial" panose="020B0604020202020204" pitchFamily="34" charset="0"/>
                <a:ea typeface="宋体" panose="02010600030101010101" pitchFamily="2" charset="-122"/>
              </a:rPr>
              <a:t>（待开发的发行版本）</a:t>
            </a:r>
            <a:endParaRPr lang="en-US" altLang="zh-CN" dirty="0" smtClean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eaLnBrk="1" hangingPunct="1">
              <a:defRPr/>
            </a:pPr>
            <a:r>
              <a:rPr lang="zh-CN" altLang="en-US" b="1" dirty="0" smtClean="0">
                <a:solidFill>
                  <a:srgbClr val="C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承诺</a:t>
            </a:r>
            <a:r>
              <a:rPr lang="zh-CN" altLang="en-US" dirty="0" smtClean="0">
                <a:latin typeface="Arial" panose="020B0604020202020204" pitchFamily="34" charset="0"/>
                <a:ea typeface="宋体" panose="02010600030101010101" pitchFamily="2" charset="-122"/>
              </a:rPr>
              <a:t>交付日期，原则：</a:t>
            </a:r>
            <a:endParaRPr lang="en-US" altLang="zh-CN" dirty="0" smtClean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lvl="1" eaLnBrk="1" hangingPunct="1">
              <a:defRPr/>
            </a:pPr>
            <a:r>
              <a:rPr lang="en-US" altLang="zh-CN" dirty="0" smtClean="0">
                <a:latin typeface="Arial" panose="020B0604020202020204" pitchFamily="34" charset="0"/>
                <a:ea typeface="宋体" panose="02010600030101010101" pitchFamily="2" charset="-122"/>
              </a:rPr>
              <a:t>1</a:t>
            </a:r>
            <a:r>
              <a:rPr lang="zh-CN" altLang="en-US" dirty="0" smtClean="0">
                <a:latin typeface="Arial" panose="020B0604020202020204" pitchFamily="34" charset="0"/>
                <a:ea typeface="宋体" panose="02010600030101010101" pitchFamily="2" charset="-122"/>
              </a:rPr>
              <a:t>）几周之内；</a:t>
            </a:r>
            <a:r>
              <a:rPr lang="en-US" altLang="zh-CN" dirty="0" smtClean="0">
                <a:latin typeface="Arial" panose="020B0604020202020204" pitchFamily="34" charset="0"/>
                <a:ea typeface="宋体" panose="02010600030101010101" pitchFamily="2" charset="-122"/>
              </a:rPr>
              <a:t>2</a:t>
            </a:r>
            <a:r>
              <a:rPr lang="zh-CN" altLang="en-US" dirty="0" smtClean="0">
                <a:latin typeface="Arial" panose="020B0604020202020204" pitchFamily="34" charset="0"/>
                <a:ea typeface="宋体" panose="02010600030101010101" pitchFamily="2" charset="-122"/>
              </a:rPr>
              <a:t>）高权值优先；</a:t>
            </a:r>
            <a:r>
              <a:rPr lang="en-US" altLang="zh-CN" dirty="0" smtClean="0">
                <a:latin typeface="Arial" panose="020B0604020202020204" pitchFamily="34" charset="0"/>
                <a:ea typeface="宋体" panose="02010600030101010101" pitchFamily="2" charset="-122"/>
              </a:rPr>
              <a:t>3</a:t>
            </a:r>
            <a:r>
              <a:rPr lang="zh-CN" altLang="en-US" dirty="0" smtClean="0">
                <a:latin typeface="Arial" panose="020B0604020202020204" pitchFamily="34" charset="0"/>
                <a:ea typeface="宋体" panose="02010600030101010101" pitchFamily="2" charset="-122"/>
              </a:rPr>
              <a:t>）高风险优先</a:t>
            </a:r>
          </a:p>
          <a:p>
            <a:pPr eaLnBrk="1" hangingPunct="1">
              <a:defRPr/>
            </a:pPr>
            <a:r>
              <a:rPr lang="zh-CN" altLang="en-US" dirty="0" smtClean="0">
                <a:latin typeface="Arial" panose="020B0604020202020204" pitchFamily="34" charset="0"/>
                <a:ea typeface="宋体" panose="02010600030101010101" pitchFamily="2" charset="-122"/>
              </a:rPr>
              <a:t>项目的第</a:t>
            </a:r>
            <a:r>
              <a:rPr lang="en-US" altLang="zh-CN" dirty="0" smtClean="0">
                <a:latin typeface="Arial" panose="020B0604020202020204" pitchFamily="34" charset="0"/>
                <a:ea typeface="宋体" panose="02010600030101010101" pitchFamily="2" charset="-122"/>
              </a:rPr>
              <a:t>1</a:t>
            </a:r>
            <a:r>
              <a:rPr lang="zh-CN" altLang="en-US" dirty="0" smtClean="0">
                <a:latin typeface="Arial" panose="020B0604020202020204" pitchFamily="34" charset="0"/>
                <a:ea typeface="宋体" panose="02010600030101010101" pitchFamily="2" charset="-122"/>
              </a:rPr>
              <a:t>个发行版本交付后，计算</a:t>
            </a:r>
            <a:r>
              <a:rPr lang="zh-CN" altLang="en-US" b="1" dirty="0" smtClean="0">
                <a:solidFill>
                  <a:srgbClr val="C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项目速度</a:t>
            </a:r>
            <a:endParaRPr lang="en-US" altLang="zh-CN" b="1" dirty="0" smtClean="0">
              <a:solidFill>
                <a:srgbClr val="C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lvl="1" eaLnBrk="1" hangingPunct="1">
              <a:defRPr/>
            </a:pPr>
            <a:r>
              <a:rPr lang="en-US" altLang="zh-CN" dirty="0" smtClean="0">
                <a:latin typeface="Arial" panose="020B0604020202020204" pitchFamily="34" charset="0"/>
                <a:ea typeface="宋体" panose="02010600030101010101" pitchFamily="2" charset="-122"/>
              </a:rPr>
              <a:t>1</a:t>
            </a:r>
            <a:r>
              <a:rPr lang="zh-CN" altLang="en-US" dirty="0" smtClean="0">
                <a:latin typeface="Arial" panose="020B0604020202020204" pitchFamily="34" charset="0"/>
                <a:ea typeface="宋体" panose="02010600030101010101" pitchFamily="2" charset="-122"/>
              </a:rPr>
              <a:t>）估算后续发行版本的发布日期和进度安排</a:t>
            </a:r>
            <a:endParaRPr lang="en-US" altLang="zh-CN" dirty="0" smtClean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lvl="1" eaLnBrk="1" hangingPunct="1">
              <a:defRPr/>
            </a:pPr>
            <a:r>
              <a:rPr lang="en-US" altLang="zh-CN" dirty="0" smtClean="0">
                <a:latin typeface="Arial" panose="020B0604020202020204" pitchFamily="34" charset="0"/>
                <a:ea typeface="宋体" panose="02010600030101010101" pitchFamily="2" charset="-122"/>
              </a:rPr>
              <a:t>2</a:t>
            </a:r>
            <a:r>
              <a:rPr lang="zh-CN" altLang="en-US" dirty="0" smtClean="0">
                <a:latin typeface="Arial" panose="020B0604020202020204" pitchFamily="34" charset="0"/>
                <a:ea typeface="宋体" panose="02010600030101010101" pitchFamily="2" charset="-122"/>
              </a:rPr>
              <a:t>）确认是否有过分承诺（调整发行版本内容或改变最终交付日期）</a:t>
            </a:r>
          </a:p>
          <a:p>
            <a:pPr eaLnBrk="1" hangingPunct="1">
              <a:defRPr/>
            </a:pPr>
            <a:r>
              <a:rPr lang="zh-CN" altLang="en-US" dirty="0" smtClean="0">
                <a:latin typeface="Arial" panose="020B0604020202020204" pitchFamily="34" charset="0"/>
                <a:ea typeface="宋体" panose="02010600030101010101" pitchFamily="2" charset="-122"/>
              </a:rPr>
              <a:t>开发过程中可以增加、分解或去掉故事，改变故事权值</a:t>
            </a:r>
            <a:endParaRPr lang="en-US" altLang="zh-CN" dirty="0" smtClean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lvl="1" eaLnBrk="1" hangingPunct="1">
              <a:defRPr/>
            </a:pPr>
            <a:r>
              <a:rPr lang="zh-CN" altLang="en-US" dirty="0" smtClean="0">
                <a:latin typeface="Arial" panose="020B0604020202020204" pitchFamily="34" charset="0"/>
                <a:ea typeface="宋体" panose="02010600030101010101" pitchFamily="2" charset="-122"/>
              </a:rPr>
              <a:t>重新评估剩余的发行版本，并相应修改计划</a:t>
            </a:r>
            <a:endParaRPr lang="en-US" altLang="zh-CN" dirty="0" smtClean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lvl="0" indent="0" eaLnBrk="1" hangingPunct="1">
              <a:buNone/>
              <a:defRPr/>
            </a:pPr>
            <a:endParaRPr lang="en-US" altLang="zh-CN" dirty="0" smtClean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lvl="0" indent="0" eaLnBrk="1" hangingPunct="1">
              <a:buNone/>
              <a:defRPr/>
            </a:pPr>
            <a:endParaRPr lang="en-US" altLang="zh-CN" dirty="0" smtClean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lvl="0" indent="0" eaLnBrk="1" hangingPunct="1">
              <a:buNone/>
              <a:defRPr/>
            </a:pPr>
            <a:r>
              <a:rPr lang="en-US" altLang="zh-CN" dirty="0" smtClean="0">
                <a:latin typeface="Arial" panose="020B0604020202020204" pitchFamily="34" charset="0"/>
                <a:ea typeface="宋体" panose="02010600030101010101" pitchFamily="2" charset="-122"/>
              </a:rPr>
              <a:t>1-3</a:t>
            </a:r>
            <a:r>
              <a:rPr lang="zh-CN" altLang="en-US" dirty="0" smtClean="0">
                <a:latin typeface="Arial" panose="020B0604020202020204" pitchFamily="34" charset="0"/>
                <a:ea typeface="宋体" panose="02010600030101010101" pitchFamily="2" charset="-122"/>
              </a:rPr>
              <a:t>班下次课，要简单回顾一下</a:t>
            </a:r>
            <a:r>
              <a:rPr lang="en-US" altLang="zh-CN" dirty="0" smtClean="0">
                <a:latin typeface="Arial" panose="020B0604020202020204" pitchFamily="34" charset="0"/>
                <a:ea typeface="宋体" panose="02010600030101010101" pitchFamily="2" charset="-122"/>
              </a:rPr>
              <a:t>XP</a:t>
            </a:r>
          </a:p>
          <a:p>
            <a:pPr>
              <a:defRPr/>
            </a:pPr>
            <a:endParaRPr lang="zh-CN" altLang="en-US" dirty="0" smtClean="0">
              <a:latin typeface="Arial" panose="020B0604020202020204" pitchFamily="34" charset="0"/>
            </a:endParaRPr>
          </a:p>
        </p:txBody>
      </p:sp>
      <p:sp>
        <p:nvSpPr>
          <p:cNvPr id="76804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BCFC7EB-A4C5-41EB-A454-73EDFA475165}" type="slidenum">
              <a:rPr lang="en-US" altLang="zh-CN" smtClean="0"/>
              <a:pPr>
                <a:spcBef>
                  <a:spcPct val="0"/>
                </a:spcBef>
                <a:buFontTx/>
                <a:buNone/>
              </a:pPr>
              <a:t>40</a:t>
            </a:fld>
            <a:endParaRPr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261915147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7043" name="备注占位符 2"/>
          <p:cNvSpPr>
            <a:spLocks noGrp="1"/>
          </p:cNvSpPr>
          <p:nvPr>
            <p:ph type="body" idx="1"/>
          </p:nvPr>
        </p:nvSpPr>
        <p:spPr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altLang="zh-CN" dirty="0" smtClean="0">
                <a:latin typeface="Arial" panose="020B0604020202020204" pitchFamily="34" charset="0"/>
                <a:ea typeface="宋体" panose="02010600030101010101" pitchFamily="2" charset="-122"/>
              </a:rPr>
              <a:t>XP</a:t>
            </a:r>
            <a:r>
              <a:rPr lang="zh-CN" altLang="en-US" dirty="0" smtClean="0">
                <a:latin typeface="Arial" panose="020B0604020202020204" pitchFamily="34" charset="0"/>
                <a:ea typeface="宋体" panose="02010600030101010101" pitchFamily="2" charset="-122"/>
              </a:rPr>
              <a:t>设计</a:t>
            </a:r>
            <a:endParaRPr lang="en-US" altLang="zh-CN" dirty="0" smtClean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eaLnBrk="1" hangingPunct="1">
              <a:defRPr/>
            </a:pPr>
            <a:r>
              <a:rPr lang="zh-CN" altLang="en-US" dirty="0" smtClean="0">
                <a:latin typeface="Arial" panose="020B0604020202020204" pitchFamily="34" charset="0"/>
                <a:ea typeface="宋体" panose="02010600030101010101" pitchFamily="2" charset="-122"/>
              </a:rPr>
              <a:t>严格遵循</a:t>
            </a:r>
            <a:r>
              <a:rPr lang="en-US" altLang="zh-CN" b="1" dirty="0" smtClean="0">
                <a:solidFill>
                  <a:srgbClr val="C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KIS</a:t>
            </a:r>
            <a:r>
              <a:rPr lang="zh-CN" altLang="en-US" b="1" dirty="0" smtClean="0">
                <a:solidFill>
                  <a:srgbClr val="C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（</a:t>
            </a:r>
            <a:r>
              <a:rPr lang="en-US" altLang="zh-CN" b="1" dirty="0" smtClean="0">
                <a:solidFill>
                  <a:srgbClr val="C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Keep It Simple</a:t>
            </a:r>
            <a:r>
              <a:rPr lang="zh-CN" altLang="en-US" b="1" dirty="0" smtClean="0">
                <a:solidFill>
                  <a:srgbClr val="C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，保持简洁）原则</a:t>
            </a:r>
            <a:endParaRPr lang="en-US" altLang="zh-CN" b="1" dirty="0" smtClean="0">
              <a:solidFill>
                <a:srgbClr val="C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lvl="1" eaLnBrk="1" hangingPunct="1">
              <a:defRPr/>
            </a:pPr>
            <a:r>
              <a:rPr lang="zh-CN" altLang="en-US" dirty="0" smtClean="0">
                <a:latin typeface="Arial" panose="020B0604020202020204" pitchFamily="34" charset="0"/>
                <a:ea typeface="宋体" panose="02010600030101010101" pitchFamily="2" charset="-122"/>
              </a:rPr>
              <a:t>使用简单而不是复杂的表述，不鼓励额外功能性</a:t>
            </a:r>
          </a:p>
          <a:p>
            <a:pPr eaLnBrk="1" hangingPunct="1">
              <a:defRPr/>
            </a:pPr>
            <a:r>
              <a:rPr lang="zh-CN" altLang="en-US" dirty="0" smtClean="0">
                <a:latin typeface="Arial" panose="020B0604020202020204" pitchFamily="34" charset="0"/>
                <a:ea typeface="宋体" panose="02010600030101010101" pitchFamily="2" charset="-122"/>
              </a:rPr>
              <a:t>鼓励使用</a:t>
            </a:r>
            <a:r>
              <a:rPr lang="en-US" altLang="zh-CN" b="1" dirty="0" smtClean="0">
                <a:solidFill>
                  <a:srgbClr val="C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CRC</a:t>
            </a:r>
            <a:r>
              <a:rPr lang="zh-CN" altLang="en-US" b="1" dirty="0" smtClean="0">
                <a:solidFill>
                  <a:srgbClr val="C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卡</a:t>
            </a:r>
            <a:r>
              <a:rPr lang="zh-CN" altLang="en-US" dirty="0" smtClean="0">
                <a:latin typeface="Arial" panose="020B0604020202020204" pitchFamily="34" charset="0"/>
                <a:ea typeface="宋体" panose="02010600030101010101" pitchFamily="2" charset="-122"/>
              </a:rPr>
              <a:t>作为在</a:t>
            </a:r>
            <a:r>
              <a:rPr lang="en-US" altLang="zh-CN" dirty="0" smtClean="0">
                <a:latin typeface="Arial" panose="020B0604020202020204" pitchFamily="34" charset="0"/>
                <a:ea typeface="宋体" panose="02010600030101010101" pitchFamily="2" charset="-122"/>
              </a:rPr>
              <a:t>OO</a:t>
            </a:r>
            <a:r>
              <a:rPr lang="zh-CN" altLang="en-US" dirty="0" smtClean="0">
                <a:latin typeface="Arial" panose="020B0604020202020204" pitchFamily="34" charset="0"/>
                <a:ea typeface="宋体" panose="02010600030101010101" pitchFamily="2" charset="-122"/>
              </a:rPr>
              <a:t>环境中的有效建模机制</a:t>
            </a:r>
          </a:p>
          <a:p>
            <a:pPr eaLnBrk="1" hangingPunct="1">
              <a:defRPr/>
            </a:pPr>
            <a:r>
              <a:rPr lang="zh-CN" altLang="en-US" dirty="0" smtClean="0">
                <a:latin typeface="Arial" panose="020B0604020202020204" pitchFamily="34" charset="0"/>
                <a:ea typeface="宋体" panose="02010600030101010101" pitchFamily="2" charset="-122"/>
              </a:rPr>
              <a:t>设计困难时，推荐使用</a:t>
            </a:r>
            <a:r>
              <a:rPr lang="en-US" altLang="zh-CN" b="1" dirty="0" smtClean="0">
                <a:solidFill>
                  <a:srgbClr val="C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Spike</a:t>
            </a:r>
            <a:r>
              <a:rPr lang="zh-CN" altLang="en-US" b="1" dirty="0" smtClean="0">
                <a:solidFill>
                  <a:srgbClr val="C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解决方案</a:t>
            </a:r>
            <a:endParaRPr lang="en-US" altLang="zh-CN" b="1" dirty="0" smtClean="0">
              <a:solidFill>
                <a:srgbClr val="C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lvl="1" eaLnBrk="1" hangingPunct="1">
              <a:defRPr/>
            </a:pPr>
            <a:r>
              <a:rPr lang="zh-CN" altLang="en-US" dirty="0" smtClean="0">
                <a:latin typeface="Arial" panose="020B0604020202020204" pitchFamily="34" charset="0"/>
                <a:ea typeface="宋体" panose="02010600030101010101" pitchFamily="2" charset="-122"/>
              </a:rPr>
              <a:t>实现设计的可执行原型，评估设计，目的是降低真正实现时的风险</a:t>
            </a:r>
          </a:p>
          <a:p>
            <a:pPr eaLnBrk="1" hangingPunct="1">
              <a:defRPr/>
            </a:pPr>
            <a:r>
              <a:rPr lang="zh-CN" altLang="en-US" dirty="0" smtClean="0">
                <a:latin typeface="Arial" panose="020B0604020202020204" pitchFamily="34" charset="0"/>
                <a:ea typeface="宋体" panose="02010600030101010101" pitchFamily="2" charset="-122"/>
              </a:rPr>
              <a:t>鼓励“</a:t>
            </a:r>
            <a:r>
              <a:rPr lang="zh-CN" altLang="en-US" b="1" dirty="0" smtClean="0">
                <a:solidFill>
                  <a:srgbClr val="C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重构</a:t>
            </a:r>
            <a:r>
              <a:rPr lang="zh-CN" altLang="en-US" dirty="0" smtClean="0">
                <a:latin typeface="Arial" panose="020B0604020202020204" pitchFamily="34" charset="0"/>
                <a:ea typeface="宋体" panose="02010600030101010101" pitchFamily="2" charset="-122"/>
              </a:rPr>
              <a:t>”：</a:t>
            </a:r>
          </a:p>
          <a:p>
            <a:pPr lvl="1" eaLnBrk="1" hangingPunct="1">
              <a:defRPr/>
            </a:pPr>
            <a:r>
              <a:rPr lang="zh-CN" altLang="en-US" dirty="0" smtClean="0">
                <a:latin typeface="Arial" panose="020B0604020202020204" pitchFamily="34" charset="0"/>
                <a:ea typeface="宋体" panose="02010600030101010101" pitchFamily="2" charset="-122"/>
              </a:rPr>
              <a:t>重构既是构建技术又是设计优化方法</a:t>
            </a:r>
            <a:endParaRPr lang="en-US" altLang="zh-CN" dirty="0" smtClean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lvl="1" eaLnBrk="1" hangingPunct="1">
              <a:defRPr/>
            </a:pPr>
            <a:r>
              <a:rPr lang="zh-CN" altLang="en-US" dirty="0" smtClean="0">
                <a:latin typeface="Arial" panose="020B0604020202020204" pitchFamily="34" charset="0"/>
                <a:ea typeface="宋体" panose="02010600030101010101" pitchFamily="2" charset="-122"/>
              </a:rPr>
              <a:t>重构改进设计（源码）的内部结构，但不改变其外部功能或行为</a:t>
            </a:r>
          </a:p>
          <a:p>
            <a:pPr lvl="1" eaLnBrk="1" hangingPunct="1">
              <a:defRPr/>
            </a:pPr>
            <a:r>
              <a:rPr lang="zh-CN" altLang="en-US" dirty="0" smtClean="0">
                <a:latin typeface="Arial" panose="020B0604020202020204" pitchFamily="34" charset="0"/>
                <a:ea typeface="宋体" panose="02010600030101010101" pitchFamily="2" charset="-122"/>
              </a:rPr>
              <a:t>重构目的：控制那些由于提出“可以根本改进设计”的小设计修改而造成的（代码）改动</a:t>
            </a:r>
            <a:endParaRPr lang="en-US" altLang="zh-CN" dirty="0" smtClean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lvl="1" eaLnBrk="1" hangingPunct="1">
              <a:defRPr/>
            </a:pPr>
            <a:r>
              <a:rPr lang="zh-CN" altLang="en-US" dirty="0" smtClean="0">
                <a:latin typeface="Arial" panose="020B0604020202020204" pitchFamily="34" charset="0"/>
                <a:ea typeface="宋体" panose="02010600030101010101" pitchFamily="2" charset="-122"/>
              </a:rPr>
              <a:t>重构成本随着软件规模的增长而急剧增长</a:t>
            </a:r>
          </a:p>
          <a:p>
            <a:pPr eaLnBrk="1" hangingPunct="1">
              <a:defRPr/>
            </a:pPr>
            <a:r>
              <a:rPr lang="en-US" altLang="zh-CN" dirty="0" smtClean="0">
                <a:latin typeface="Arial" panose="020B0604020202020204" pitchFamily="34" charset="0"/>
                <a:ea typeface="宋体" panose="02010600030101010101" pitchFamily="2" charset="-122"/>
              </a:rPr>
              <a:t>XP</a:t>
            </a:r>
            <a:r>
              <a:rPr lang="zh-CN" altLang="en-US" dirty="0" smtClean="0">
                <a:latin typeface="Arial" panose="020B0604020202020204" pitchFamily="34" charset="0"/>
                <a:ea typeface="宋体" panose="02010600030101010101" pitchFamily="2" charset="-122"/>
              </a:rPr>
              <a:t>中心观念：</a:t>
            </a:r>
            <a:r>
              <a:rPr lang="zh-CN" altLang="en-US" b="1" dirty="0" smtClean="0">
                <a:solidFill>
                  <a:srgbClr val="C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设计与编码同时进行</a:t>
            </a:r>
            <a:endParaRPr lang="en-US" altLang="zh-CN" b="1" dirty="0" smtClean="0">
              <a:solidFill>
                <a:srgbClr val="C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lvl="1" eaLnBrk="1" hangingPunct="1">
              <a:defRPr/>
            </a:pPr>
            <a:r>
              <a:rPr lang="zh-CN" altLang="en-US" dirty="0" smtClean="0">
                <a:latin typeface="Arial" panose="020B0604020202020204" pitchFamily="34" charset="0"/>
                <a:ea typeface="宋体" panose="02010600030101010101" pitchFamily="2" charset="-122"/>
              </a:rPr>
              <a:t>重构意味着设计随着系统构建而连续进行</a:t>
            </a:r>
            <a:endParaRPr lang="en-US" altLang="zh-CN" dirty="0" smtClean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>
              <a:defRPr/>
            </a:pPr>
            <a:endParaRPr lang="zh-CN" altLang="en-US" dirty="0" smtClean="0">
              <a:latin typeface="Arial" panose="020B0604020202020204" pitchFamily="34" charset="0"/>
            </a:endParaRPr>
          </a:p>
        </p:txBody>
      </p:sp>
      <p:sp>
        <p:nvSpPr>
          <p:cNvPr id="78852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35514388-1EA2-4C28-A364-B17172708132}" type="slidenum">
              <a:rPr lang="en-US" altLang="zh-CN" smtClean="0"/>
              <a:pPr>
                <a:spcBef>
                  <a:spcPct val="0"/>
                </a:spcBef>
                <a:buFontTx/>
                <a:buNone/>
              </a:pPr>
              <a:t>41</a:t>
            </a:fld>
            <a:endParaRPr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287344413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9091" name="备注占位符 2"/>
          <p:cNvSpPr>
            <a:spLocks noGrp="1"/>
          </p:cNvSpPr>
          <p:nvPr>
            <p:ph type="body" idx="1"/>
          </p:nvPr>
        </p:nvSpPr>
        <p:spPr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altLang="zh-CN" dirty="0" smtClean="0">
                <a:latin typeface="Arial" panose="020B0604020202020204" pitchFamily="34" charset="0"/>
                <a:ea typeface="宋体" panose="02010600030101010101" pitchFamily="2" charset="-122"/>
              </a:rPr>
              <a:t>XP</a:t>
            </a:r>
            <a:r>
              <a:rPr lang="zh-CN" altLang="en-US" dirty="0" smtClean="0">
                <a:latin typeface="Arial" panose="020B0604020202020204" pitchFamily="34" charset="0"/>
                <a:ea typeface="宋体" panose="02010600030101010101" pitchFamily="2" charset="-122"/>
              </a:rPr>
              <a:t>编码</a:t>
            </a:r>
            <a:endParaRPr lang="en-US" altLang="zh-CN" dirty="0" smtClean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eaLnBrk="1" hangingPunct="1">
              <a:defRPr/>
            </a:pPr>
            <a:r>
              <a:rPr lang="zh-CN" altLang="en-US" dirty="0" smtClean="0">
                <a:latin typeface="Arial" panose="020B0604020202020204" pitchFamily="34" charset="0"/>
                <a:ea typeface="宋体" panose="02010600030101010101" pitchFamily="2" charset="-122"/>
              </a:rPr>
              <a:t>开发一系列单元测试</a:t>
            </a:r>
            <a:endParaRPr lang="en-US" altLang="zh-CN" dirty="0" smtClean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lvl="1" eaLnBrk="1" hangingPunct="1">
              <a:defRPr/>
            </a:pPr>
            <a:r>
              <a:rPr lang="zh-CN" altLang="en-US" dirty="0" smtClean="0">
                <a:solidFill>
                  <a:srgbClr val="C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检测本次（软件增量）发布的包括所有故事</a:t>
            </a:r>
            <a:endParaRPr lang="en-US" altLang="zh-CN" dirty="0" smtClean="0">
              <a:solidFill>
                <a:srgbClr val="C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lvl="1" eaLnBrk="1" hangingPunct="1">
              <a:defRPr/>
            </a:pPr>
            <a:r>
              <a:rPr lang="zh-CN" altLang="en-US" dirty="0" smtClean="0">
                <a:solidFill>
                  <a:srgbClr val="C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利于编码遵从</a:t>
            </a:r>
            <a:r>
              <a:rPr lang="en-US" altLang="zh-CN" dirty="0" smtClean="0">
                <a:solidFill>
                  <a:srgbClr val="C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KIS</a:t>
            </a:r>
            <a:r>
              <a:rPr lang="zh-CN" altLang="en-US" dirty="0" smtClean="0">
                <a:solidFill>
                  <a:srgbClr val="C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原则，不加任何额外的东西</a:t>
            </a:r>
            <a:endParaRPr lang="en-US" altLang="zh-CN" dirty="0" smtClean="0">
              <a:solidFill>
                <a:srgbClr val="C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lvl="1" eaLnBrk="1" hangingPunct="1">
              <a:defRPr/>
            </a:pPr>
            <a:r>
              <a:rPr lang="zh-CN" altLang="en-US" dirty="0" smtClean="0">
                <a:solidFill>
                  <a:srgbClr val="C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编码后组织单元测试，向开发者提供即时的反馈</a:t>
            </a:r>
          </a:p>
          <a:p>
            <a:pPr eaLnBrk="1" hangingPunct="1">
              <a:defRPr/>
            </a:pPr>
            <a:r>
              <a:rPr lang="zh-CN" altLang="en-US" dirty="0" smtClean="0">
                <a:latin typeface="Arial" panose="020B0604020202020204" pitchFamily="34" charset="0"/>
                <a:ea typeface="宋体" panose="02010600030101010101" pitchFamily="2" charset="-122"/>
              </a:rPr>
              <a:t>结对编程</a:t>
            </a:r>
            <a:endParaRPr lang="en-US" altLang="zh-CN" dirty="0" smtClean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lvl="1" eaLnBrk="1" hangingPunct="1">
              <a:defRPr/>
            </a:pPr>
            <a:r>
              <a:rPr lang="zh-CN" altLang="en-US" dirty="0" smtClean="0">
                <a:latin typeface="Arial" panose="020B0604020202020204" pitchFamily="34" charset="0"/>
                <a:ea typeface="宋体" panose="02010600030101010101" pitchFamily="2" charset="-122"/>
              </a:rPr>
              <a:t>两个人面对同一台计算机共同为一个故事开发代码</a:t>
            </a:r>
            <a:endParaRPr lang="en-US" altLang="zh-CN" dirty="0" smtClean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lvl="2" eaLnBrk="1" hangingPunct="1">
              <a:defRPr/>
            </a:pPr>
            <a:r>
              <a:rPr lang="en-US" altLang="zh-CN" sz="2000" dirty="0" smtClean="0">
                <a:latin typeface="Arial" panose="020B0604020202020204" pitchFamily="34" charset="0"/>
                <a:ea typeface="宋体" panose="02010600030101010101" pitchFamily="2" charset="-122"/>
              </a:rPr>
              <a:t>1</a:t>
            </a:r>
            <a:r>
              <a:rPr lang="zh-CN" altLang="en-US" sz="2000" dirty="0" smtClean="0">
                <a:latin typeface="Arial" panose="020B0604020202020204" pitchFamily="34" charset="0"/>
                <a:ea typeface="宋体" panose="02010600030101010101" pitchFamily="2" charset="-122"/>
              </a:rPr>
              <a:t>人负责设计编码细节</a:t>
            </a:r>
            <a:endParaRPr lang="en-US" altLang="zh-CN" sz="2000" dirty="0" smtClean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lvl="2" eaLnBrk="1" hangingPunct="1">
              <a:defRPr/>
            </a:pPr>
            <a:r>
              <a:rPr lang="en-US" altLang="zh-CN" sz="2000" dirty="0" smtClean="0">
                <a:latin typeface="Arial" panose="020B0604020202020204" pitchFamily="34" charset="0"/>
                <a:ea typeface="宋体" panose="02010600030101010101" pitchFamily="2" charset="-122"/>
              </a:rPr>
              <a:t>1</a:t>
            </a:r>
            <a:r>
              <a:rPr lang="zh-CN" altLang="en-US" sz="2000" dirty="0" smtClean="0">
                <a:latin typeface="Arial" panose="020B0604020202020204" pitchFamily="34" charset="0"/>
                <a:ea typeface="宋体" panose="02010600030101010101" pitchFamily="2" charset="-122"/>
              </a:rPr>
              <a:t>人负责编码规范，确保代码通过单元测试</a:t>
            </a:r>
            <a:endParaRPr lang="en-US" altLang="zh-CN" sz="2000" dirty="0" smtClean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lvl="1" eaLnBrk="1" hangingPunct="1">
              <a:defRPr/>
            </a:pPr>
            <a:r>
              <a:rPr lang="zh-CN" altLang="en-US" dirty="0" smtClean="0">
                <a:latin typeface="Arial" panose="020B0604020202020204" pitchFamily="34" charset="0"/>
                <a:ea typeface="宋体" panose="02010600030101010101" pitchFamily="2" charset="-122"/>
              </a:rPr>
              <a:t>提供</a:t>
            </a:r>
            <a:r>
              <a:rPr lang="zh-CN" altLang="en-US" b="1" dirty="0" smtClean="0">
                <a:solidFill>
                  <a:srgbClr val="C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实时解决问题</a:t>
            </a:r>
            <a:r>
              <a:rPr lang="zh-CN" altLang="en-US" dirty="0" smtClean="0">
                <a:latin typeface="Arial" panose="020B0604020202020204" pitchFamily="34" charset="0"/>
                <a:ea typeface="宋体" panose="02010600030101010101" pitchFamily="2" charset="-122"/>
              </a:rPr>
              <a:t>和</a:t>
            </a:r>
            <a:r>
              <a:rPr lang="zh-CN" altLang="en-US" b="1" dirty="0" smtClean="0">
                <a:solidFill>
                  <a:srgbClr val="C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实时质量保证</a:t>
            </a:r>
            <a:r>
              <a:rPr lang="zh-CN" altLang="en-US" dirty="0" smtClean="0">
                <a:latin typeface="Arial" panose="020B0604020202020204" pitchFamily="34" charset="0"/>
                <a:ea typeface="宋体" panose="02010600030101010101" pitchFamily="2" charset="-122"/>
              </a:rPr>
              <a:t>的机制</a:t>
            </a:r>
            <a:endParaRPr lang="en-US" altLang="zh-CN" dirty="0" smtClean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eaLnBrk="1" hangingPunct="1">
              <a:defRPr/>
            </a:pPr>
            <a:r>
              <a:rPr lang="zh-CN" altLang="en-US" dirty="0" smtClean="0">
                <a:latin typeface="Arial" panose="020B0604020202020204" pitchFamily="34" charset="0"/>
                <a:ea typeface="宋体" panose="02010600030101010101" pitchFamily="2" charset="-122"/>
              </a:rPr>
              <a:t>“连续集成”策略</a:t>
            </a:r>
            <a:endParaRPr lang="en-US" altLang="zh-CN" dirty="0" smtClean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lvl="1" eaLnBrk="1" hangingPunct="1">
              <a:defRPr/>
            </a:pPr>
            <a:r>
              <a:rPr lang="zh-CN" altLang="en-US" dirty="0" smtClean="0">
                <a:latin typeface="Arial" panose="020B0604020202020204" pitchFamily="34" charset="0"/>
                <a:ea typeface="宋体" panose="02010600030101010101" pitchFamily="2" charset="-122"/>
              </a:rPr>
              <a:t>有助于避免兼容性和接口问题</a:t>
            </a:r>
            <a:endParaRPr lang="en-US" altLang="zh-CN" dirty="0" smtClean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lvl="1" eaLnBrk="1" hangingPunct="1">
              <a:defRPr/>
            </a:pPr>
            <a:r>
              <a:rPr lang="zh-CN" altLang="en-US" dirty="0" smtClean="0">
                <a:latin typeface="Arial" panose="020B0604020202020204" pitchFamily="34" charset="0"/>
                <a:ea typeface="宋体" panose="02010600030101010101" pitchFamily="2" charset="-122"/>
              </a:rPr>
              <a:t>建立能及早发现错误的“冒烟测试”环境</a:t>
            </a:r>
            <a:endParaRPr lang="en-US" altLang="zh-CN" dirty="0" smtClean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>
              <a:defRPr/>
            </a:pPr>
            <a:endParaRPr lang="zh-CN" altLang="en-US" dirty="0" smtClean="0">
              <a:latin typeface="Arial" panose="020B0604020202020204" pitchFamily="34" charset="0"/>
            </a:endParaRPr>
          </a:p>
        </p:txBody>
      </p:sp>
      <p:sp>
        <p:nvSpPr>
          <p:cNvPr id="80900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A6575D9-7CD6-4E52-9D5E-14A73013E2E1}" type="slidenum">
              <a:rPr lang="en-US" altLang="zh-CN" smtClean="0"/>
              <a:pPr>
                <a:spcBef>
                  <a:spcPct val="0"/>
                </a:spcBef>
                <a:buFontTx/>
                <a:buNone/>
              </a:pPr>
              <a:t>42</a:t>
            </a:fld>
            <a:endParaRPr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264261471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altLang="zh-CN" dirty="0" smtClean="0">
                <a:ea typeface="宋体" panose="02010600030101010101" pitchFamily="2" charset="-122"/>
              </a:rPr>
              <a:t>XP</a:t>
            </a:r>
            <a:r>
              <a:rPr lang="zh-CN" altLang="en-US" dirty="0" smtClean="0">
                <a:ea typeface="宋体" panose="02010600030101010101" pitchFamily="2" charset="-122"/>
              </a:rPr>
              <a:t>测试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eaLnBrk="1" hangingPunct="1">
              <a:defRPr/>
            </a:pPr>
            <a:r>
              <a:rPr lang="zh-CN" altLang="en-US" dirty="0" smtClean="0">
                <a:ea typeface="宋体" panose="02010600030101010101" pitchFamily="2" charset="-122"/>
              </a:rPr>
              <a:t>编码开始之前建立单元测试是</a:t>
            </a:r>
            <a:r>
              <a:rPr lang="en-US" altLang="zh-CN" dirty="0" smtClean="0">
                <a:ea typeface="宋体" panose="02010600030101010101" pitchFamily="2" charset="-122"/>
              </a:rPr>
              <a:t>XP</a:t>
            </a:r>
            <a:r>
              <a:rPr lang="zh-CN" altLang="en-US" dirty="0" smtClean="0">
                <a:ea typeface="宋体" panose="02010600030101010101" pitchFamily="2" charset="-122"/>
              </a:rPr>
              <a:t>方法的关键因素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>
              <a:defRPr/>
            </a:pPr>
            <a:r>
              <a:rPr lang="zh-CN" altLang="en-US" dirty="0" smtClean="0">
                <a:ea typeface="宋体" panose="02010600030101010101" pitchFamily="2" charset="-122"/>
              </a:rPr>
              <a:t>单元测试使用</a:t>
            </a:r>
            <a:r>
              <a:rPr lang="zh-CN" altLang="en-US" b="1" dirty="0" smtClean="0">
                <a:solidFill>
                  <a:srgbClr val="C00000"/>
                </a:solidFill>
                <a:ea typeface="宋体" panose="02010600030101010101" pitchFamily="2" charset="-122"/>
              </a:rPr>
              <a:t>自动实施的框架</a:t>
            </a:r>
            <a:r>
              <a:rPr lang="zh-CN" altLang="en-US" dirty="0" smtClean="0">
                <a:ea typeface="宋体" panose="02010600030101010101" pitchFamily="2" charset="-122"/>
              </a:rPr>
              <a:t>（易于执行并可重复）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>
              <a:defRPr/>
            </a:pPr>
            <a:r>
              <a:rPr lang="zh-CN" altLang="en-US" dirty="0" smtClean="0">
                <a:ea typeface="宋体" panose="02010600030101010101" pitchFamily="2" charset="-122"/>
              </a:rPr>
              <a:t>利于代码修改、重构后，进行</a:t>
            </a:r>
            <a:r>
              <a:rPr lang="zh-CN" altLang="en-US" b="1" dirty="0" smtClean="0">
                <a:solidFill>
                  <a:srgbClr val="C00000"/>
                </a:solidFill>
                <a:ea typeface="宋体" panose="02010600030101010101" pitchFamily="2" charset="-122"/>
              </a:rPr>
              <a:t>回归测试</a:t>
            </a:r>
          </a:p>
          <a:p>
            <a:pPr eaLnBrk="1" hangingPunct="1">
              <a:defRPr/>
            </a:pPr>
            <a:r>
              <a:rPr lang="zh-CN" altLang="en-US" b="1" dirty="0" smtClean="0">
                <a:solidFill>
                  <a:srgbClr val="C00000"/>
                </a:solidFill>
                <a:ea typeface="宋体" panose="02010600030101010101" pitchFamily="2" charset="-122"/>
              </a:rPr>
              <a:t>每天都进行系统的集成和确认测试</a:t>
            </a:r>
            <a:endParaRPr lang="en-US" altLang="zh-CN" b="1" dirty="0" smtClean="0">
              <a:solidFill>
                <a:srgbClr val="C00000"/>
              </a:solidFill>
              <a:ea typeface="宋体" panose="02010600030101010101" pitchFamily="2" charset="-122"/>
            </a:endParaRPr>
          </a:p>
          <a:p>
            <a:pPr lvl="1" eaLnBrk="1" hangingPunct="1">
              <a:defRPr/>
            </a:pPr>
            <a:r>
              <a:rPr lang="zh-CN" altLang="en-US" dirty="0" smtClean="0">
                <a:ea typeface="宋体" panose="02010600030101010101" pitchFamily="2" charset="-122"/>
              </a:rPr>
              <a:t>为</a:t>
            </a:r>
            <a:r>
              <a:rPr lang="en-US" altLang="zh-CN" dirty="0" smtClean="0">
                <a:ea typeface="宋体" panose="02010600030101010101" pitchFamily="2" charset="-122"/>
              </a:rPr>
              <a:t>XP</a:t>
            </a:r>
            <a:r>
              <a:rPr lang="zh-CN" altLang="en-US" dirty="0" smtClean="0">
                <a:ea typeface="宋体" panose="02010600030101010101" pitchFamily="2" charset="-122"/>
              </a:rPr>
              <a:t>团队提供连续的进展指示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>
              <a:defRPr/>
            </a:pPr>
            <a:r>
              <a:rPr lang="zh-CN" altLang="en-US" dirty="0" smtClean="0">
                <a:ea typeface="宋体" panose="02010600030101010101" pitchFamily="2" charset="-122"/>
              </a:rPr>
              <a:t>一旦发生问题，及早提出预警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2" eaLnBrk="1" hangingPunct="1">
              <a:defRPr/>
            </a:pPr>
            <a:r>
              <a:rPr lang="en-US" altLang="zh-CN" sz="2000" dirty="0" smtClean="0">
                <a:ea typeface="宋体" panose="02010600030101010101" pitchFamily="2" charset="-122"/>
              </a:rPr>
              <a:t>Wells</a:t>
            </a:r>
            <a:r>
              <a:rPr lang="zh-CN" altLang="en-US" sz="2000" dirty="0" smtClean="0">
                <a:ea typeface="宋体" panose="02010600030101010101" pitchFamily="2" charset="-122"/>
              </a:rPr>
              <a:t>：“每几个小时修改一些小问题，比仅仅在最后截止期之前修正大问题要节省时间。”</a:t>
            </a:r>
          </a:p>
          <a:p>
            <a:pPr marL="342900" lvl="1" indent="-342900" eaLnBrk="1" hangingPunct="1">
              <a:buSzPct val="75000"/>
              <a:defRPr/>
            </a:pPr>
            <a:r>
              <a:rPr lang="zh-CN" altLang="en-US" sz="2400" dirty="0" smtClean="0">
                <a:ea typeface="宋体" panose="02010600030101010101" pitchFamily="2" charset="-122"/>
              </a:rPr>
              <a:t>验收测试</a:t>
            </a:r>
            <a:r>
              <a:rPr lang="zh-CN" altLang="en-US" sz="2400" b="1" dirty="0" smtClean="0">
                <a:solidFill>
                  <a:srgbClr val="C00000"/>
                </a:solidFill>
                <a:ea typeface="宋体" panose="02010600030101010101" pitchFamily="2" charset="-122"/>
              </a:rPr>
              <a:t>是由用户故事驱动的</a:t>
            </a:r>
            <a:endParaRPr lang="en-US" altLang="zh-CN" sz="2400" b="1" dirty="0" smtClean="0">
              <a:solidFill>
                <a:srgbClr val="C00000"/>
              </a:solidFill>
              <a:ea typeface="宋体" panose="02010600030101010101" pitchFamily="2" charset="-122"/>
            </a:endParaRPr>
          </a:p>
          <a:p>
            <a:pPr lvl="1" eaLnBrk="1" hangingPunct="1">
              <a:defRPr/>
            </a:pPr>
            <a:r>
              <a:rPr lang="zh-CN" altLang="en-US" dirty="0" smtClean="0">
                <a:ea typeface="宋体" panose="02010600030101010101" pitchFamily="2" charset="-122"/>
              </a:rPr>
              <a:t>也称为客户测试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>
              <a:defRPr/>
            </a:pPr>
            <a:r>
              <a:rPr lang="zh-CN" altLang="en-US" dirty="0" smtClean="0">
                <a:ea typeface="宋体" panose="02010600030101010101" pitchFamily="2" charset="-122"/>
              </a:rPr>
              <a:t>由客户规定技术条件，并且着眼于客户可见的、可评审的系统级的特征和功能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>
              <a:defRPr/>
            </a:pPr>
            <a:endParaRPr lang="zh-CN" altLang="en-US" dirty="0"/>
          </a:p>
        </p:txBody>
      </p:sp>
      <p:sp>
        <p:nvSpPr>
          <p:cNvPr id="8294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BBA72CB3-224E-41D8-8217-E694CF7BFCBD}" type="slidenum">
              <a:rPr lang="en-US" altLang="zh-CN" smtClean="0"/>
              <a:pPr>
                <a:spcBef>
                  <a:spcPct val="0"/>
                </a:spcBef>
                <a:buFontTx/>
                <a:buNone/>
              </a:pPr>
              <a:t>43</a:t>
            </a:fld>
            <a:endParaRPr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317988011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eaLnBrk="1" hangingPunct="1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r>
              <a:rPr lang="en-US" altLang="zh-CN" dirty="0" smtClean="0">
                <a:ea typeface="宋体" panose="02010600030101010101" pitchFamily="2" charset="-122"/>
              </a:rPr>
              <a:t>Scrum</a:t>
            </a:r>
            <a:r>
              <a:rPr lang="zh-CN" altLang="en-US" dirty="0" smtClean="0">
                <a:ea typeface="宋体" panose="02010600030101010101" pitchFamily="2" charset="-122"/>
              </a:rPr>
              <a:t>：由施瓦伯和比德尔提出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marL="0" indent="0" eaLnBrk="1" hangingPunct="1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r>
              <a:rPr lang="en-US" altLang="zh-CN" dirty="0" smtClean="0">
                <a:ea typeface="宋体" panose="02010600030101010101" pitchFamily="2" charset="-122"/>
              </a:rPr>
              <a:t>Scrum</a:t>
            </a:r>
            <a:r>
              <a:rPr lang="zh-CN" altLang="en-US" dirty="0" smtClean="0">
                <a:ea typeface="宋体" panose="02010600030101010101" pitchFamily="2" charset="-122"/>
              </a:rPr>
              <a:t>特征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eaLnBrk="1" hangingPunct="1">
              <a:lnSpc>
                <a:spcPct val="90000"/>
              </a:lnSpc>
              <a:defRPr/>
            </a:pPr>
            <a:r>
              <a:rPr lang="zh-CN" altLang="en-US" sz="2400" dirty="0" smtClean="0">
                <a:solidFill>
                  <a:schemeClr val="folHlink"/>
                </a:solidFill>
                <a:ea typeface="宋体" panose="02010600030101010101" pitchFamily="2" charset="-122"/>
              </a:rPr>
              <a:t>开发工作划分成“包”</a:t>
            </a:r>
            <a:endParaRPr lang="en-US" altLang="zh-CN" sz="2400" dirty="0" smtClean="0">
              <a:solidFill>
                <a:schemeClr val="folHlink"/>
              </a:solidFill>
              <a:ea typeface="宋体" panose="02010600030101010101" pitchFamily="2" charset="-122"/>
            </a:endParaRPr>
          </a:p>
          <a:p>
            <a:pPr eaLnBrk="1" hangingPunct="1">
              <a:lnSpc>
                <a:spcPct val="90000"/>
              </a:lnSpc>
              <a:defRPr/>
            </a:pPr>
            <a:r>
              <a:rPr lang="zh-CN" altLang="en-US" sz="2400" dirty="0" smtClean="0">
                <a:solidFill>
                  <a:schemeClr val="folHlink"/>
                </a:solidFill>
                <a:ea typeface="宋体" panose="02010600030101010101" pitchFamily="2" charset="-122"/>
              </a:rPr>
              <a:t>测试、文档，与产品的构建一起进行</a:t>
            </a:r>
            <a:endParaRPr lang="en-US" altLang="zh-CN" sz="2400" dirty="0" smtClean="0">
              <a:solidFill>
                <a:schemeClr val="folHlink"/>
              </a:solidFill>
              <a:ea typeface="宋体" panose="02010600030101010101" pitchFamily="2" charset="-122"/>
            </a:endParaRPr>
          </a:p>
          <a:p>
            <a:pPr eaLnBrk="1" hangingPunct="1">
              <a:lnSpc>
                <a:spcPct val="90000"/>
              </a:lnSpc>
              <a:defRPr/>
            </a:pPr>
            <a:r>
              <a:rPr lang="zh-CN" altLang="en-US" sz="2400" dirty="0" smtClean="0">
                <a:solidFill>
                  <a:schemeClr val="folHlink"/>
                </a:solidFill>
                <a:ea typeface="宋体" panose="02010600030101010101" pitchFamily="2" charset="-122"/>
              </a:rPr>
              <a:t>以</a:t>
            </a:r>
            <a:r>
              <a:rPr lang="en-US" altLang="zh-CN" sz="2400" dirty="0" smtClean="0">
                <a:solidFill>
                  <a:schemeClr val="folHlink"/>
                </a:solidFill>
                <a:ea typeface="宋体" panose="02010600030101010101" pitchFamily="2" charset="-122"/>
              </a:rPr>
              <a:t>“backlog” </a:t>
            </a:r>
            <a:r>
              <a:rPr lang="zh-CN" altLang="en-US" sz="2400" dirty="0" smtClean="0">
                <a:solidFill>
                  <a:schemeClr val="folHlink"/>
                </a:solidFill>
                <a:ea typeface="宋体" panose="02010600030101010101" pitchFamily="2" charset="-122"/>
              </a:rPr>
              <a:t>组织现有的用户需求，以</a:t>
            </a:r>
            <a:r>
              <a:rPr lang="en-US" altLang="zh-CN" sz="2400" dirty="0" smtClean="0">
                <a:solidFill>
                  <a:schemeClr val="folHlink"/>
                </a:solidFill>
                <a:ea typeface="宋体" panose="02010600030101010101" pitchFamily="2" charset="-122"/>
              </a:rPr>
              <a:t>“sprints”</a:t>
            </a:r>
            <a:r>
              <a:rPr lang="zh-CN" altLang="en-US" sz="2400" dirty="0" smtClean="0">
                <a:solidFill>
                  <a:schemeClr val="folHlink"/>
                </a:solidFill>
                <a:ea typeface="宋体" panose="02010600030101010101" pitchFamily="2" charset="-122"/>
              </a:rPr>
              <a:t>开展工作</a:t>
            </a:r>
            <a:endParaRPr lang="en-US" altLang="zh-CN" sz="2400" dirty="0" smtClean="0">
              <a:solidFill>
                <a:schemeClr val="folHlink"/>
              </a:solidFill>
              <a:ea typeface="宋体" panose="02010600030101010101" pitchFamily="2" charset="-122"/>
            </a:endParaRPr>
          </a:p>
          <a:p>
            <a:pPr eaLnBrk="1" hangingPunct="1">
              <a:lnSpc>
                <a:spcPct val="90000"/>
              </a:lnSpc>
              <a:defRPr/>
            </a:pPr>
            <a:r>
              <a:rPr lang="zh-CN" altLang="en-US" sz="2400" dirty="0" smtClean="0">
                <a:solidFill>
                  <a:schemeClr val="folHlink"/>
                </a:solidFill>
                <a:ea typeface="宋体" panose="02010600030101010101" pitchFamily="2" charset="-122"/>
              </a:rPr>
              <a:t>每天进行一个短暂的站立式例会</a:t>
            </a:r>
            <a:endParaRPr lang="en-US" altLang="zh-CN" sz="2400" dirty="0" smtClean="0">
              <a:solidFill>
                <a:schemeClr val="folHlink"/>
              </a:solidFill>
              <a:ea typeface="宋体" panose="02010600030101010101" pitchFamily="2" charset="-122"/>
            </a:endParaRPr>
          </a:p>
          <a:p>
            <a:pPr eaLnBrk="1" hangingPunct="1">
              <a:lnSpc>
                <a:spcPct val="90000"/>
              </a:lnSpc>
              <a:defRPr/>
            </a:pPr>
            <a:r>
              <a:rPr lang="zh-CN" altLang="en-US" sz="2400" dirty="0" smtClean="0">
                <a:solidFill>
                  <a:schemeClr val="folHlink"/>
                </a:solidFill>
                <a:ea typeface="宋体" panose="02010600030101010101" pitchFamily="2" charset="-122"/>
              </a:rPr>
              <a:t>软件增量在一个规定时间内（</a:t>
            </a:r>
            <a:r>
              <a:rPr lang="en-US" altLang="zh-CN" sz="2400" dirty="0" smtClean="0">
                <a:solidFill>
                  <a:schemeClr val="folHlink"/>
                </a:solidFill>
                <a:ea typeface="宋体" panose="02010600030101010101" pitchFamily="2" charset="-122"/>
              </a:rPr>
              <a:t>time-box</a:t>
            </a:r>
            <a:r>
              <a:rPr lang="zh-CN" altLang="en-US" sz="2400" dirty="0" smtClean="0">
                <a:solidFill>
                  <a:schemeClr val="folHlink"/>
                </a:solidFill>
                <a:ea typeface="宋体" panose="02010600030101010101" pitchFamily="2" charset="-122"/>
              </a:rPr>
              <a:t>），演示交付给客户</a:t>
            </a:r>
            <a:endParaRPr lang="zh-CN" altLang="en-US" dirty="0"/>
          </a:p>
        </p:txBody>
      </p:sp>
      <p:sp>
        <p:nvSpPr>
          <p:cNvPr id="87044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3F69563D-B01A-464A-83BF-380D27241788}" type="slidenum">
              <a:rPr lang="en-US" altLang="zh-CN" smtClean="0"/>
              <a:pPr>
                <a:spcBef>
                  <a:spcPct val="0"/>
                </a:spcBef>
                <a:buFontTx/>
                <a:buNone/>
              </a:pPr>
              <a:t>44</a:t>
            </a:fld>
            <a:endParaRPr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65436817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9091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>
              <a:latin typeface="Arial" panose="020B0604020202020204" pitchFamily="34" charset="0"/>
            </a:endParaRPr>
          </a:p>
        </p:txBody>
      </p:sp>
      <p:sp>
        <p:nvSpPr>
          <p:cNvPr id="89092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E834411-40C3-4A41-991C-DC0FC8C8FE9A}" type="slidenum">
              <a:rPr lang="en-US" altLang="zh-CN" smtClean="0"/>
              <a:pPr>
                <a:spcBef>
                  <a:spcPct val="0"/>
                </a:spcBef>
                <a:buFontTx/>
                <a:buNone/>
              </a:pPr>
              <a:t>45</a:t>
            </a:fld>
            <a:endParaRPr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193230546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1139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>
              <a:latin typeface="Arial" panose="020B0604020202020204" pitchFamily="34" charset="0"/>
            </a:endParaRPr>
          </a:p>
        </p:txBody>
      </p:sp>
      <p:sp>
        <p:nvSpPr>
          <p:cNvPr id="91140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4778149-E1C3-4E54-96A8-60BCA996A814}" type="slidenum">
              <a:rPr lang="en-US" altLang="zh-CN" smtClean="0"/>
              <a:pPr>
                <a:spcBef>
                  <a:spcPct val="0"/>
                </a:spcBef>
                <a:buFontTx/>
                <a:buNone/>
              </a:pPr>
              <a:t>46</a:t>
            </a:fld>
            <a:endParaRPr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37368678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3187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>
              <a:latin typeface="Arial" panose="020B0604020202020204" pitchFamily="34" charset="0"/>
            </a:endParaRPr>
          </a:p>
        </p:txBody>
      </p:sp>
      <p:sp>
        <p:nvSpPr>
          <p:cNvPr id="9318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F270DE3-7AE5-40B6-8EB2-B13BF4869207}" type="slidenum">
              <a:rPr lang="en-US" altLang="zh-CN" smtClean="0"/>
              <a:pPr>
                <a:spcBef>
                  <a:spcPct val="0"/>
                </a:spcBef>
                <a:buFontTx/>
                <a:buNone/>
              </a:pPr>
              <a:t>47</a:t>
            </a:fld>
            <a:endParaRPr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6032070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363" name="备注占位符 2"/>
          <p:cNvSpPr>
            <a:spLocks noGrp="1"/>
          </p:cNvSpPr>
          <p:nvPr>
            <p:ph type="body" idx="1"/>
          </p:nvPr>
        </p:nvSpPr>
        <p:spPr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zh-CN" altLang="en-US" dirty="0" smtClean="0">
                <a:latin typeface="Arial" panose="020B0604020202020204" pitchFamily="34" charset="0"/>
              </a:rPr>
              <a:t>定义框架活动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zh-CN" altLang="en-US" b="1" dirty="0" smtClean="0">
                <a:latin typeface="Arial" panose="020B0604020202020204" pitchFamily="34" charset="0"/>
              </a:rPr>
              <a:t>框架活动如何随着项目性质的变化而变化</a:t>
            </a:r>
            <a:r>
              <a:rPr lang="en-US" altLang="zh-CN" b="1" dirty="0" smtClean="0">
                <a:latin typeface="Arial" panose="020B0604020202020204" pitchFamily="34" charset="0"/>
              </a:rPr>
              <a:t>?</a:t>
            </a:r>
          </a:p>
          <a:p>
            <a:pPr>
              <a:defRPr/>
            </a:pPr>
            <a:r>
              <a:rPr lang="zh-CN" altLang="en-US" dirty="0" smtClean="0">
                <a:latin typeface="Arial" panose="020B0604020202020204" pitchFamily="34" charset="0"/>
              </a:rPr>
              <a:t>个人负责的小型软件项目（需求简单）</a:t>
            </a:r>
          </a:p>
          <a:p>
            <a:pPr lvl="1" indent="-171450">
              <a:defRPr/>
            </a:pPr>
            <a:r>
              <a:rPr lang="zh-CN" altLang="en-US" dirty="0" smtClean="0">
                <a:latin typeface="Arial" panose="020B0604020202020204" pitchFamily="34" charset="0"/>
              </a:rPr>
              <a:t>沟通：仅仅是与合适的利益相关者的一个电话</a:t>
            </a:r>
          </a:p>
          <a:p>
            <a:pPr lvl="1" indent="-171450">
              <a:defRPr/>
            </a:pPr>
            <a:r>
              <a:rPr lang="zh-CN" altLang="en-US" dirty="0" smtClean="0">
                <a:latin typeface="Arial" panose="020B0604020202020204" pitchFamily="34" charset="0"/>
              </a:rPr>
              <a:t>动作：电话交流，所包括的主要工作任务集有：</a:t>
            </a:r>
          </a:p>
          <a:p>
            <a:pPr lvl="2" indent="-171450">
              <a:defRPr/>
            </a:pPr>
            <a:r>
              <a:rPr lang="en-US" altLang="zh-CN" dirty="0" smtClean="0">
                <a:latin typeface="Arial" panose="020B0604020202020204" pitchFamily="34" charset="0"/>
              </a:rPr>
              <a:t>1. </a:t>
            </a:r>
            <a:r>
              <a:rPr lang="zh-CN" altLang="en-US" dirty="0" smtClean="0">
                <a:latin typeface="Arial" panose="020B0604020202020204" pitchFamily="34" charset="0"/>
              </a:rPr>
              <a:t>通过电话与利益相关者取得联系。</a:t>
            </a:r>
          </a:p>
          <a:p>
            <a:pPr lvl="2" indent="-171450">
              <a:defRPr/>
            </a:pPr>
            <a:r>
              <a:rPr lang="en-US" altLang="zh-CN" dirty="0" smtClean="0">
                <a:latin typeface="Arial" panose="020B0604020202020204" pitchFamily="34" charset="0"/>
              </a:rPr>
              <a:t>2. </a:t>
            </a:r>
            <a:r>
              <a:rPr lang="zh-CN" altLang="en-US" dirty="0" smtClean="0">
                <a:latin typeface="Arial" panose="020B0604020202020204" pitchFamily="34" charset="0"/>
              </a:rPr>
              <a:t>讨论需求并做记录。</a:t>
            </a:r>
          </a:p>
          <a:p>
            <a:pPr lvl="2" indent="-171450">
              <a:defRPr/>
            </a:pPr>
            <a:r>
              <a:rPr lang="en-US" altLang="zh-CN" dirty="0" smtClean="0">
                <a:latin typeface="Arial" panose="020B0604020202020204" pitchFamily="34" charset="0"/>
              </a:rPr>
              <a:t>3. </a:t>
            </a:r>
            <a:r>
              <a:rPr lang="zh-CN" altLang="en-US" dirty="0" smtClean="0">
                <a:latin typeface="Arial" panose="020B0604020202020204" pitchFamily="34" charset="0"/>
              </a:rPr>
              <a:t>将笔记整理成一份简单的书面需求。</a:t>
            </a:r>
          </a:p>
          <a:p>
            <a:pPr lvl="2" indent="-171450">
              <a:defRPr/>
            </a:pPr>
            <a:r>
              <a:rPr lang="en-US" altLang="zh-CN" dirty="0" smtClean="0">
                <a:latin typeface="Arial" panose="020B0604020202020204" pitchFamily="34" charset="0"/>
              </a:rPr>
              <a:t>4. </a:t>
            </a:r>
            <a:r>
              <a:rPr lang="zh-CN" altLang="en-US" dirty="0" smtClean="0">
                <a:latin typeface="Arial" panose="020B0604020202020204" pitchFamily="34" charset="0"/>
              </a:rPr>
              <a:t>通过</a:t>
            </a:r>
            <a:r>
              <a:rPr lang="en-US" altLang="zh-CN" dirty="0" smtClean="0">
                <a:latin typeface="Arial" panose="020B0604020202020204" pitchFamily="34" charset="0"/>
              </a:rPr>
              <a:t>E-mail</a:t>
            </a:r>
            <a:r>
              <a:rPr lang="zh-CN" altLang="en-US" dirty="0" smtClean="0">
                <a:latin typeface="Arial" panose="020B0604020202020204" pitchFamily="34" charset="0"/>
              </a:rPr>
              <a:t>，请利益相关者审阅并批准。</a:t>
            </a:r>
          </a:p>
          <a:p>
            <a:pPr>
              <a:defRPr/>
            </a:pPr>
            <a:r>
              <a:rPr lang="zh-CN" altLang="en-US" dirty="0" smtClean="0">
                <a:latin typeface="Arial" panose="020B0604020202020204" pitchFamily="34" charset="0"/>
              </a:rPr>
              <a:t>大型软件项目（需求复杂）</a:t>
            </a:r>
          </a:p>
          <a:p>
            <a:pPr lvl="1" indent="-171450">
              <a:defRPr/>
            </a:pPr>
            <a:r>
              <a:rPr lang="zh-CN" altLang="en-US" dirty="0" smtClean="0">
                <a:latin typeface="Arial" panose="020B0604020202020204" pitchFamily="34" charset="0"/>
              </a:rPr>
              <a:t>沟通</a:t>
            </a:r>
          </a:p>
          <a:p>
            <a:pPr lvl="1" indent="-171450">
              <a:defRPr/>
            </a:pPr>
            <a:r>
              <a:rPr lang="zh-CN" altLang="en-US" dirty="0" smtClean="0">
                <a:latin typeface="Arial" panose="020B0604020202020204" pitchFamily="34" charset="0"/>
              </a:rPr>
              <a:t>动作：启动、导出、精化、协商、规格说明、确认</a:t>
            </a:r>
          </a:p>
          <a:p>
            <a:pPr lvl="1" indent="-171450">
              <a:defRPr/>
            </a:pPr>
            <a:r>
              <a:rPr lang="zh-CN" altLang="en-US" dirty="0" smtClean="0">
                <a:latin typeface="Arial" panose="020B0604020202020204" pitchFamily="34" charset="0"/>
              </a:rPr>
              <a:t>每个动作都包括的一系列的工作任务集</a:t>
            </a:r>
            <a:endParaRPr lang="en-US" altLang="zh-CN" dirty="0" smtClean="0">
              <a:latin typeface="Arial" panose="020B0604020202020204" pitchFamily="34" charset="0"/>
            </a:endParaRPr>
          </a:p>
        </p:txBody>
      </p:sp>
      <p:sp>
        <p:nvSpPr>
          <p:cNvPr id="15364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2809293-208A-49F9-B0CA-A5F3C955A9E0}" type="slidenum">
              <a:rPr lang="en-US" altLang="zh-CN" smtClean="0"/>
              <a:pPr>
                <a:spcBef>
                  <a:spcPct val="0"/>
                </a:spcBef>
                <a:buFontTx/>
                <a:buNone/>
              </a:pPr>
              <a:t>5</a:t>
            </a:fld>
            <a:endParaRPr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11733306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9459" name="备注占位符 2"/>
          <p:cNvSpPr>
            <a:spLocks noGrp="1"/>
          </p:cNvSpPr>
          <p:nvPr>
            <p:ph type="body" idx="1"/>
          </p:nvPr>
        </p:nvSpPr>
        <p:spPr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zh-CN" altLang="en-US" dirty="0" smtClean="0">
                <a:latin typeface="Arial" panose="020B0604020202020204" pitchFamily="34" charset="0"/>
                <a:ea typeface="宋体" panose="02010600030101010101" pitchFamily="2" charset="-122"/>
              </a:rPr>
              <a:t>明确任务集</a:t>
            </a:r>
            <a:endParaRPr lang="en-US" altLang="zh-CN" dirty="0" smtClean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eaLnBrk="1" hangingPunct="1">
              <a:defRPr/>
            </a:pPr>
            <a:r>
              <a:rPr lang="zh-CN" altLang="en-US" dirty="0" smtClean="0">
                <a:latin typeface="Arial" panose="020B0604020202020204" pitchFamily="34" charset="0"/>
                <a:ea typeface="宋体" panose="02010600030101010101" pitchFamily="2" charset="-122"/>
              </a:rPr>
              <a:t>每一个软件工程动作都由若干个任务集构成</a:t>
            </a:r>
            <a:endParaRPr lang="en-US" altLang="zh-CN" dirty="0" smtClean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eaLnBrk="1" hangingPunct="1">
              <a:defRPr/>
            </a:pPr>
            <a:r>
              <a:rPr lang="zh-CN" altLang="en-US" dirty="0" smtClean="0">
                <a:latin typeface="Arial" panose="020B0604020202020204" pitchFamily="34" charset="0"/>
                <a:ea typeface="宋体" panose="02010600030101010101" pitchFamily="2" charset="-122"/>
              </a:rPr>
              <a:t>任务集定义了为达到一个软件工程动作的目标所需要完成的工作</a:t>
            </a:r>
            <a:endParaRPr lang="en-US" altLang="zh-CN" dirty="0" smtClean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lvl="1" eaLnBrk="1" hangingPunct="1">
              <a:defRPr/>
            </a:pPr>
            <a:r>
              <a:rPr lang="zh-CN" altLang="en-US" sz="2400" b="1" dirty="0" smtClean="0">
                <a:solidFill>
                  <a:srgbClr val="C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工作任务</a:t>
            </a:r>
            <a:endParaRPr lang="en-US" altLang="zh-CN" sz="2400" b="1" dirty="0" smtClean="0">
              <a:solidFill>
                <a:srgbClr val="C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lvl="1" eaLnBrk="1" hangingPunct="1">
              <a:defRPr/>
            </a:pPr>
            <a:r>
              <a:rPr lang="zh-CN" altLang="en-US" sz="2400" b="1" dirty="0" smtClean="0">
                <a:solidFill>
                  <a:srgbClr val="C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相关工作产品</a:t>
            </a:r>
            <a:endParaRPr lang="en-US" altLang="zh-CN" sz="2400" b="1" dirty="0" smtClean="0">
              <a:solidFill>
                <a:srgbClr val="C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lvl="1" eaLnBrk="1" hangingPunct="1">
              <a:defRPr/>
            </a:pPr>
            <a:r>
              <a:rPr lang="zh-CN" altLang="en-US" sz="2400" b="1" dirty="0" smtClean="0">
                <a:solidFill>
                  <a:srgbClr val="C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质量保证点</a:t>
            </a:r>
            <a:endParaRPr lang="en-US" altLang="zh-CN" sz="2400" b="1" dirty="0" smtClean="0">
              <a:solidFill>
                <a:srgbClr val="C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lvl="1" eaLnBrk="1" hangingPunct="1">
              <a:defRPr/>
            </a:pPr>
            <a:r>
              <a:rPr lang="zh-CN" altLang="en-US" sz="2400" b="1" dirty="0" smtClean="0">
                <a:solidFill>
                  <a:srgbClr val="C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项目里程碑</a:t>
            </a:r>
            <a:endParaRPr lang="en-US" altLang="zh-CN" sz="2400" b="1" dirty="0" smtClean="0">
              <a:solidFill>
                <a:srgbClr val="C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eaLnBrk="1" hangingPunct="1">
              <a:defRPr/>
            </a:pPr>
            <a:r>
              <a:rPr lang="zh-CN" altLang="en-US" dirty="0" smtClean="0">
                <a:latin typeface="Arial" panose="020B0604020202020204" pitchFamily="34" charset="0"/>
                <a:ea typeface="宋体" panose="02010600030101010101" pitchFamily="2" charset="-122"/>
              </a:rPr>
              <a:t>关键点：</a:t>
            </a:r>
            <a:endParaRPr lang="en-US" altLang="zh-CN" dirty="0" smtClean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lvl="1" eaLnBrk="1" hangingPunct="1">
              <a:defRPr/>
            </a:pPr>
            <a:r>
              <a:rPr lang="zh-CN" altLang="en-US" dirty="0" smtClean="0">
                <a:latin typeface="Arial" panose="020B0604020202020204" pitchFamily="34" charset="0"/>
                <a:ea typeface="宋体" panose="02010600030101010101" pitchFamily="2" charset="-122"/>
              </a:rPr>
              <a:t>不同的项目需要不同的任务集</a:t>
            </a:r>
            <a:endParaRPr lang="en-US" altLang="zh-CN" dirty="0" smtClean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lvl="1" eaLnBrk="1" hangingPunct="1">
              <a:defRPr/>
            </a:pPr>
            <a:r>
              <a:rPr lang="zh-CN" altLang="en-US" dirty="0" smtClean="0">
                <a:latin typeface="Arial" panose="020B0604020202020204" pitchFamily="34" charset="0"/>
                <a:ea typeface="宋体" panose="02010600030101010101" pitchFamily="2" charset="-122"/>
              </a:rPr>
              <a:t>软件团队根据问题和项目的特点选择任务集</a:t>
            </a:r>
            <a:endParaRPr lang="en-US" altLang="zh-CN" dirty="0" smtClean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>
              <a:defRPr/>
            </a:pPr>
            <a:endParaRPr lang="zh-CN" altLang="en-US" dirty="0" smtClean="0">
              <a:latin typeface="Arial" panose="020B0604020202020204" pitchFamily="34" charset="0"/>
            </a:endParaRPr>
          </a:p>
        </p:txBody>
      </p:sp>
      <p:sp>
        <p:nvSpPr>
          <p:cNvPr id="17412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E32E1044-49D2-459B-8AC5-42EFCEC2AD01}" type="slidenum">
              <a:rPr lang="en-US" altLang="zh-CN" smtClean="0"/>
              <a:pPr>
                <a:spcBef>
                  <a:spcPct val="0"/>
                </a:spcBef>
                <a:buFontTx/>
                <a:buNone/>
              </a:pPr>
              <a:t>6</a:t>
            </a:fld>
            <a:endParaRPr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41591705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7411" name="备注占位符 2"/>
          <p:cNvSpPr>
            <a:spLocks noGrp="1"/>
          </p:cNvSpPr>
          <p:nvPr>
            <p:ph type="body" idx="1"/>
          </p:nvPr>
        </p:nvSpPr>
        <p:spPr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zh-CN" altLang="en-US" dirty="0" smtClean="0">
                <a:ea typeface="宋体" panose="02010600030101010101" pitchFamily="2" charset="-122"/>
              </a:rPr>
              <a:t>明确任务集（沟通</a:t>
            </a:r>
            <a:r>
              <a:rPr lang="en-US" altLang="zh-CN" dirty="0" smtClean="0">
                <a:ea typeface="宋体" panose="02010600030101010101" pitchFamily="2" charset="-122"/>
              </a:rPr>
              <a:t>—</a:t>
            </a:r>
            <a:r>
              <a:rPr lang="zh-CN" altLang="en-US" dirty="0" smtClean="0">
                <a:ea typeface="宋体" panose="02010600030101010101" pitchFamily="2" charset="-122"/>
              </a:rPr>
              <a:t>需求获取）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zh-CN" altLang="en-US" dirty="0" smtClean="0">
                <a:latin typeface="Arial" panose="020B0604020202020204" pitchFamily="34" charset="0"/>
              </a:rPr>
              <a:t>小型项目：</a:t>
            </a:r>
          </a:p>
          <a:p>
            <a:pPr>
              <a:defRPr/>
            </a:pPr>
            <a:r>
              <a:rPr lang="en-US" altLang="zh-CN" dirty="0" smtClean="0">
                <a:latin typeface="Arial" panose="020B0604020202020204" pitchFamily="34" charset="0"/>
              </a:rPr>
              <a:t>1. </a:t>
            </a:r>
            <a:r>
              <a:rPr lang="zh-CN" altLang="en-US" dirty="0" smtClean="0">
                <a:latin typeface="Arial" panose="020B0604020202020204" pitchFamily="34" charset="0"/>
              </a:rPr>
              <a:t>制定项目的利益相关者列表</a:t>
            </a:r>
          </a:p>
          <a:p>
            <a:pPr>
              <a:defRPr/>
            </a:pPr>
            <a:r>
              <a:rPr lang="en-US" altLang="zh-CN" dirty="0" smtClean="0">
                <a:latin typeface="Arial" panose="020B0604020202020204" pitchFamily="34" charset="0"/>
              </a:rPr>
              <a:t>2. </a:t>
            </a:r>
            <a:r>
              <a:rPr lang="zh-CN" altLang="en-US" dirty="0" smtClean="0">
                <a:latin typeface="Arial" panose="020B0604020202020204" pitchFamily="34" charset="0"/>
              </a:rPr>
              <a:t>邀请所有的利益相关者参加一个非正式会议</a:t>
            </a:r>
          </a:p>
          <a:p>
            <a:pPr>
              <a:defRPr/>
            </a:pPr>
            <a:r>
              <a:rPr lang="en-US" altLang="zh-CN" dirty="0" smtClean="0">
                <a:latin typeface="Arial" panose="020B0604020202020204" pitchFamily="34" charset="0"/>
              </a:rPr>
              <a:t>3. </a:t>
            </a:r>
            <a:r>
              <a:rPr lang="zh-CN" altLang="en-US" dirty="0" smtClean="0">
                <a:latin typeface="Arial" panose="020B0604020202020204" pitchFamily="34" charset="0"/>
              </a:rPr>
              <a:t>征询每一个人对于软件特征和功能的需求</a:t>
            </a:r>
          </a:p>
          <a:p>
            <a:pPr>
              <a:defRPr/>
            </a:pPr>
            <a:r>
              <a:rPr lang="en-US" altLang="zh-CN" dirty="0" smtClean="0">
                <a:latin typeface="Arial" panose="020B0604020202020204" pitchFamily="34" charset="0"/>
              </a:rPr>
              <a:t>4. </a:t>
            </a:r>
            <a:r>
              <a:rPr lang="zh-CN" altLang="en-US" dirty="0" smtClean="0">
                <a:latin typeface="Arial" panose="020B0604020202020204" pitchFamily="34" charset="0"/>
              </a:rPr>
              <a:t>讨论需求，并确定最终的需求列表</a:t>
            </a:r>
          </a:p>
          <a:p>
            <a:pPr>
              <a:defRPr/>
            </a:pPr>
            <a:r>
              <a:rPr lang="en-US" altLang="zh-CN" dirty="0" smtClean="0">
                <a:latin typeface="Arial" panose="020B0604020202020204" pitchFamily="34" charset="0"/>
              </a:rPr>
              <a:t>5. </a:t>
            </a:r>
            <a:r>
              <a:rPr lang="zh-CN" altLang="en-US" dirty="0" smtClean="0">
                <a:latin typeface="Arial" panose="020B0604020202020204" pitchFamily="34" charset="0"/>
              </a:rPr>
              <a:t>划定需求优先级</a:t>
            </a:r>
          </a:p>
          <a:p>
            <a:pPr>
              <a:defRPr/>
            </a:pPr>
            <a:r>
              <a:rPr lang="en-US" altLang="zh-CN" dirty="0" smtClean="0">
                <a:latin typeface="Arial" panose="020B0604020202020204" pitchFamily="34" charset="0"/>
              </a:rPr>
              <a:t>6. </a:t>
            </a:r>
            <a:r>
              <a:rPr lang="zh-CN" altLang="en-US" dirty="0" smtClean="0">
                <a:latin typeface="Arial" panose="020B0604020202020204" pitchFamily="34" charset="0"/>
              </a:rPr>
              <a:t>标出不确定领域</a:t>
            </a:r>
            <a:endParaRPr lang="en-US" altLang="zh-CN" dirty="0" smtClean="0">
              <a:latin typeface="Arial" panose="020B0604020202020204" pitchFamily="34" charset="0"/>
            </a:endParaRP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zh-CN" altLang="en-US" dirty="0" smtClean="0">
                <a:latin typeface="Arial" panose="020B0604020202020204" pitchFamily="34" charset="0"/>
              </a:rPr>
              <a:t>大型、复杂项目：</a:t>
            </a:r>
          </a:p>
          <a:p>
            <a:pPr>
              <a:defRPr/>
            </a:pPr>
            <a:r>
              <a:rPr lang="en-US" altLang="zh-CN" dirty="0" smtClean="0">
                <a:latin typeface="Arial" panose="020B0604020202020204" pitchFamily="34" charset="0"/>
              </a:rPr>
              <a:t>1. </a:t>
            </a:r>
            <a:r>
              <a:rPr lang="zh-CN" altLang="en-US" dirty="0" smtClean="0">
                <a:latin typeface="Arial" panose="020B0604020202020204" pitchFamily="34" charset="0"/>
              </a:rPr>
              <a:t>制定利益相关者列表</a:t>
            </a:r>
          </a:p>
          <a:p>
            <a:pPr>
              <a:defRPr/>
            </a:pPr>
            <a:r>
              <a:rPr lang="en-US" altLang="zh-CN" dirty="0" smtClean="0">
                <a:latin typeface="Arial" panose="020B0604020202020204" pitchFamily="34" charset="0"/>
              </a:rPr>
              <a:t>2. </a:t>
            </a:r>
            <a:r>
              <a:rPr lang="zh-CN" altLang="en-US" dirty="0" smtClean="0">
                <a:latin typeface="Arial" panose="020B0604020202020204" pitchFamily="34" charset="0"/>
              </a:rPr>
              <a:t>和每个利益相关者单独讨论，获取所有的要求</a:t>
            </a:r>
          </a:p>
          <a:p>
            <a:pPr>
              <a:defRPr/>
            </a:pPr>
            <a:r>
              <a:rPr lang="en-US" altLang="zh-CN" dirty="0" smtClean="0">
                <a:latin typeface="Arial" panose="020B0604020202020204" pitchFamily="34" charset="0"/>
              </a:rPr>
              <a:t>3. </a:t>
            </a:r>
            <a:r>
              <a:rPr lang="zh-CN" altLang="en-US" dirty="0" smtClean="0">
                <a:latin typeface="Arial" panose="020B0604020202020204" pitchFamily="34" charset="0"/>
              </a:rPr>
              <a:t>基于任务集</a:t>
            </a:r>
            <a:r>
              <a:rPr lang="en-US" altLang="zh-CN" dirty="0" smtClean="0">
                <a:latin typeface="Arial" panose="020B0604020202020204" pitchFamily="34" charset="0"/>
              </a:rPr>
              <a:t>2</a:t>
            </a:r>
            <a:r>
              <a:rPr lang="zh-CN" altLang="en-US" dirty="0" smtClean="0">
                <a:latin typeface="Arial" panose="020B0604020202020204" pitchFamily="34" charset="0"/>
              </a:rPr>
              <a:t>的调查，建立初步的功能和特征列表</a:t>
            </a:r>
          </a:p>
          <a:p>
            <a:pPr>
              <a:defRPr/>
            </a:pPr>
            <a:r>
              <a:rPr lang="en-US" altLang="zh-CN" dirty="0" smtClean="0">
                <a:latin typeface="Arial" panose="020B0604020202020204" pitchFamily="34" charset="0"/>
              </a:rPr>
              <a:t>4. </a:t>
            </a:r>
            <a:r>
              <a:rPr lang="zh-CN" altLang="en-US" dirty="0" smtClean="0">
                <a:latin typeface="Arial" panose="020B0604020202020204" pitchFamily="34" charset="0"/>
              </a:rPr>
              <a:t>安排一系列促进需求获取的会议</a:t>
            </a:r>
          </a:p>
          <a:p>
            <a:pPr>
              <a:defRPr/>
            </a:pPr>
            <a:r>
              <a:rPr lang="en-US" altLang="zh-CN" dirty="0" smtClean="0">
                <a:latin typeface="Arial" panose="020B0604020202020204" pitchFamily="34" charset="0"/>
              </a:rPr>
              <a:t>5. </a:t>
            </a:r>
            <a:r>
              <a:rPr lang="zh-CN" altLang="en-US" dirty="0" smtClean="0">
                <a:latin typeface="Arial" panose="020B0604020202020204" pitchFamily="34" charset="0"/>
              </a:rPr>
              <a:t>组织会议</a:t>
            </a:r>
          </a:p>
          <a:p>
            <a:pPr>
              <a:defRPr/>
            </a:pPr>
            <a:r>
              <a:rPr lang="en-US" altLang="zh-CN" dirty="0" smtClean="0">
                <a:latin typeface="Arial" panose="020B0604020202020204" pitchFamily="34" charset="0"/>
              </a:rPr>
              <a:t>6. </a:t>
            </a:r>
            <a:r>
              <a:rPr lang="zh-CN" altLang="en-US" dirty="0" smtClean="0">
                <a:latin typeface="Arial" panose="020B0604020202020204" pitchFamily="34" charset="0"/>
              </a:rPr>
              <a:t>在每次会议上建立非正式的用户场景</a:t>
            </a:r>
          </a:p>
          <a:p>
            <a:pPr>
              <a:defRPr/>
            </a:pPr>
            <a:r>
              <a:rPr lang="en-US" altLang="zh-CN" dirty="0" smtClean="0">
                <a:latin typeface="Arial" panose="020B0604020202020204" pitchFamily="34" charset="0"/>
              </a:rPr>
              <a:t>7. </a:t>
            </a:r>
            <a:r>
              <a:rPr lang="zh-CN" altLang="en-US" dirty="0" smtClean="0">
                <a:latin typeface="Arial" panose="020B0604020202020204" pitchFamily="34" charset="0"/>
              </a:rPr>
              <a:t>根据利益相关者的反馈，进一步细化用户场景</a:t>
            </a:r>
          </a:p>
          <a:p>
            <a:pPr>
              <a:defRPr/>
            </a:pPr>
            <a:r>
              <a:rPr lang="en-US" altLang="zh-CN" dirty="0" smtClean="0">
                <a:latin typeface="Arial" panose="020B0604020202020204" pitchFamily="34" charset="0"/>
              </a:rPr>
              <a:t>8. </a:t>
            </a:r>
            <a:r>
              <a:rPr lang="zh-CN" altLang="en-US" dirty="0" smtClean="0">
                <a:latin typeface="Arial" panose="020B0604020202020204" pitchFamily="34" charset="0"/>
              </a:rPr>
              <a:t>建立一个修正的需求列表</a:t>
            </a:r>
          </a:p>
          <a:p>
            <a:pPr>
              <a:defRPr/>
            </a:pPr>
            <a:r>
              <a:rPr lang="en-US" altLang="zh-CN" dirty="0" smtClean="0">
                <a:latin typeface="Arial" panose="020B0604020202020204" pitchFamily="34" charset="0"/>
              </a:rPr>
              <a:t>9. </a:t>
            </a:r>
            <a:r>
              <a:rPr lang="zh-CN" altLang="en-US" dirty="0" smtClean="0">
                <a:latin typeface="Arial" panose="020B0604020202020204" pitchFamily="34" charset="0"/>
              </a:rPr>
              <a:t>使用质量功能部署技术，划分需求优先级</a:t>
            </a:r>
          </a:p>
          <a:p>
            <a:pPr>
              <a:defRPr/>
            </a:pPr>
            <a:r>
              <a:rPr lang="en-US" altLang="zh-CN" dirty="0" smtClean="0">
                <a:latin typeface="Arial" panose="020B0604020202020204" pitchFamily="34" charset="0"/>
              </a:rPr>
              <a:t>10. </a:t>
            </a:r>
            <a:r>
              <a:rPr lang="zh-CN" altLang="en-US" dirty="0" smtClean="0">
                <a:latin typeface="Arial" panose="020B0604020202020204" pitchFamily="34" charset="0"/>
              </a:rPr>
              <a:t>将需求打包以便于软件可以增量交付</a:t>
            </a:r>
          </a:p>
          <a:p>
            <a:pPr>
              <a:defRPr/>
            </a:pPr>
            <a:r>
              <a:rPr lang="en-US" altLang="zh-CN" dirty="0" smtClean="0">
                <a:latin typeface="Arial" panose="020B0604020202020204" pitchFamily="34" charset="0"/>
              </a:rPr>
              <a:t>11. </a:t>
            </a:r>
            <a:r>
              <a:rPr lang="zh-CN" altLang="en-US" dirty="0" smtClean="0">
                <a:latin typeface="Arial" panose="020B0604020202020204" pitchFamily="34" charset="0"/>
              </a:rPr>
              <a:t>标注系统的约束和限制</a:t>
            </a:r>
          </a:p>
          <a:p>
            <a:pPr>
              <a:defRPr/>
            </a:pPr>
            <a:r>
              <a:rPr lang="en-US" altLang="zh-CN" dirty="0" smtClean="0">
                <a:latin typeface="Arial" panose="020B0604020202020204" pitchFamily="34" charset="0"/>
              </a:rPr>
              <a:t>12. </a:t>
            </a:r>
            <a:r>
              <a:rPr lang="zh-CN" altLang="en-US" dirty="0" smtClean="0">
                <a:latin typeface="Arial" panose="020B0604020202020204" pitchFamily="34" charset="0"/>
              </a:rPr>
              <a:t>讨论系统验证方法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endParaRPr lang="en-US" altLang="zh-CN" dirty="0" smtClean="0">
              <a:latin typeface="Arial" panose="020B0604020202020204" pitchFamily="34" charset="0"/>
            </a:endParaRPr>
          </a:p>
          <a:p>
            <a:pPr marL="0" indent="0">
              <a:buFont typeface="Wingdings" panose="05000000000000000000" pitchFamily="2" charset="2"/>
              <a:buNone/>
              <a:defRPr/>
            </a:pPr>
            <a:endParaRPr lang="zh-CN" altLang="en-US" dirty="0" smtClean="0">
              <a:latin typeface="Arial" panose="020B0604020202020204" pitchFamily="34" charset="0"/>
            </a:endParaRPr>
          </a:p>
        </p:txBody>
      </p:sp>
      <p:sp>
        <p:nvSpPr>
          <p:cNvPr id="19460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EADC476C-4A67-4C02-BC09-DBED14AA1A8C}" type="slidenum">
              <a:rPr lang="en-US" altLang="zh-CN" smtClean="0"/>
              <a:pPr>
                <a:spcBef>
                  <a:spcPct val="0"/>
                </a:spcBef>
                <a:buFontTx/>
                <a:buNone/>
              </a:pPr>
              <a:t>7</a:t>
            </a:fld>
            <a:endParaRPr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1696221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9459" name="备注占位符 2"/>
          <p:cNvSpPr>
            <a:spLocks noGrp="1"/>
          </p:cNvSpPr>
          <p:nvPr>
            <p:ph type="body" idx="1"/>
          </p:nvPr>
        </p:nvSpPr>
        <p:spPr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zh-CN" altLang="en-US" sz="2200" dirty="0" smtClean="0">
                <a:solidFill>
                  <a:srgbClr val="C00000"/>
                </a:solidFill>
                <a:latin typeface="Palatino" panose="02040502050505030304" pitchFamily="18" charset="0"/>
                <a:ea typeface="宋体" panose="02010600030101010101" pitchFamily="2" charset="-122"/>
              </a:rPr>
              <a:t>过程模式</a:t>
            </a:r>
          </a:p>
          <a:p>
            <a:pPr>
              <a:defRPr/>
            </a:pPr>
            <a:r>
              <a:rPr lang="zh-CN" altLang="en-US" sz="2200" dirty="0" smtClean="0">
                <a:solidFill>
                  <a:srgbClr val="C00000"/>
                </a:solidFill>
                <a:latin typeface="Palatino" panose="02040502050505030304" pitchFamily="18" charset="0"/>
                <a:ea typeface="宋体" panose="02010600030101010101" pitchFamily="2" charset="-122"/>
              </a:rPr>
              <a:t>描述软件工程工作中遇到的过程相关问题、</a:t>
            </a:r>
          </a:p>
          <a:p>
            <a:pPr lvl="1">
              <a:defRPr/>
            </a:pPr>
            <a:r>
              <a:rPr lang="zh-CN" altLang="en-US" sz="2200" dirty="0" smtClean="0">
                <a:solidFill>
                  <a:srgbClr val="C00000"/>
                </a:solidFill>
                <a:latin typeface="Palatino" panose="02040502050505030304" pitchFamily="18" charset="0"/>
                <a:ea typeface="宋体" panose="02010600030101010101" pitchFamily="2" charset="-122"/>
              </a:rPr>
              <a:t>明确问题环境，并给出针对该问题的一种或几种可证明的解决方案</a:t>
            </a:r>
          </a:p>
          <a:p>
            <a:pPr>
              <a:defRPr/>
            </a:pPr>
            <a:endParaRPr lang="en-US" altLang="zh-CN" sz="2200" dirty="0" smtClean="0">
              <a:solidFill>
                <a:srgbClr val="C00000"/>
              </a:solidFill>
              <a:latin typeface="Palatino" panose="02040502050505030304" pitchFamily="18" charset="0"/>
              <a:ea typeface="宋体" panose="02010600030101010101" pitchFamily="2" charset="-122"/>
            </a:endParaRPr>
          </a:p>
          <a:p>
            <a:pPr>
              <a:defRPr/>
            </a:pPr>
            <a:r>
              <a:rPr lang="zh-CN" altLang="en-US" sz="2200" dirty="0" smtClean="0">
                <a:solidFill>
                  <a:srgbClr val="C00000"/>
                </a:solidFill>
                <a:latin typeface="Palatino" panose="02040502050505030304" pitchFamily="18" charset="0"/>
                <a:ea typeface="宋体" panose="02010600030101010101" pitchFamily="2" charset="-122"/>
              </a:rPr>
              <a:t>通俗的讲：提供一个模板，作为一种有效的机制</a:t>
            </a:r>
            <a:endParaRPr lang="en-US" altLang="zh-CN" sz="2200" dirty="0" smtClean="0">
              <a:solidFill>
                <a:srgbClr val="C00000"/>
              </a:solidFill>
              <a:latin typeface="Palatino" panose="02040502050505030304" pitchFamily="18" charset="0"/>
              <a:ea typeface="宋体" panose="02010600030101010101" pitchFamily="2" charset="-122"/>
            </a:endParaRPr>
          </a:p>
          <a:p>
            <a:pPr lvl="1" indent="-171450">
              <a:defRPr/>
            </a:pPr>
            <a:r>
              <a:rPr lang="zh-CN" altLang="en-US" sz="2200" dirty="0" smtClean="0">
                <a:solidFill>
                  <a:srgbClr val="C00000"/>
                </a:solidFill>
                <a:latin typeface="Palatino" panose="02040502050505030304" pitchFamily="18" charset="0"/>
                <a:ea typeface="宋体" panose="02010600030101010101" pitchFamily="2" charset="-122"/>
              </a:rPr>
              <a:t>在软件过程的背景下，统一描述问题解决方案的方法，解决任何与软件过程相关的问题</a:t>
            </a:r>
          </a:p>
          <a:p>
            <a:pPr>
              <a:defRPr/>
            </a:pPr>
            <a:endParaRPr lang="en-US" altLang="zh-CN" sz="2200" dirty="0" smtClean="0">
              <a:solidFill>
                <a:srgbClr val="C00000"/>
              </a:solidFill>
              <a:latin typeface="Palatino" panose="02040502050505030304" pitchFamily="18" charset="0"/>
              <a:ea typeface="宋体" panose="02010600030101010101" pitchFamily="2" charset="-122"/>
            </a:endParaRPr>
          </a:p>
          <a:p>
            <a:pPr>
              <a:defRPr/>
            </a:pPr>
            <a:r>
              <a:rPr lang="zh-CN" altLang="en-US" sz="2200" dirty="0" smtClean="0">
                <a:solidFill>
                  <a:srgbClr val="C00000"/>
                </a:solidFill>
                <a:latin typeface="Palatino" panose="02040502050505030304" pitchFamily="18" charset="0"/>
                <a:ea typeface="宋体" panose="02010600030101010101" pitchFamily="2" charset="-122"/>
              </a:rPr>
              <a:t>过程模式一旦建立</a:t>
            </a:r>
          </a:p>
          <a:p>
            <a:pPr lvl="1" indent="-171450">
              <a:defRPr/>
            </a:pPr>
            <a:r>
              <a:rPr lang="zh-CN" altLang="en-US" sz="2200" dirty="0" smtClean="0">
                <a:solidFill>
                  <a:srgbClr val="C00000"/>
                </a:solidFill>
                <a:latin typeface="Palatino" panose="02040502050505030304" pitchFamily="18" charset="0"/>
                <a:ea typeface="宋体" panose="02010600030101010101" pitchFamily="2" charset="-122"/>
              </a:rPr>
              <a:t>通过</a:t>
            </a:r>
            <a:r>
              <a:rPr lang="zh-CN" altLang="en-US" sz="2200" b="1" u="sng" dirty="0" smtClean="0">
                <a:solidFill>
                  <a:srgbClr val="C00000"/>
                </a:solidFill>
                <a:latin typeface="Palatino" panose="02040502050505030304" pitchFamily="18" charset="0"/>
                <a:ea typeface="宋体" panose="02010600030101010101" pitchFamily="2" charset="-122"/>
              </a:rPr>
              <a:t>复用模式</a:t>
            </a:r>
            <a:r>
              <a:rPr lang="zh-CN" altLang="en-US" sz="2200" dirty="0" smtClean="0">
                <a:solidFill>
                  <a:srgbClr val="C00000"/>
                </a:solidFill>
                <a:latin typeface="Palatino" panose="02040502050505030304" pitchFamily="18" charset="0"/>
                <a:ea typeface="宋体" panose="02010600030101010101" pitchFamily="2" charset="-122"/>
              </a:rPr>
              <a:t>，来定义各种过程变体：即将模式作为过程模型的构建模块，定制特定的过程模型</a:t>
            </a:r>
          </a:p>
          <a:p>
            <a:pPr lvl="1" indent="-171450">
              <a:defRPr/>
            </a:pPr>
            <a:r>
              <a:rPr lang="zh-CN" altLang="en-US" sz="2200" dirty="0" smtClean="0">
                <a:solidFill>
                  <a:srgbClr val="C00000"/>
                </a:solidFill>
                <a:latin typeface="Palatino" panose="02040502050505030304" pitchFamily="18" charset="0"/>
                <a:ea typeface="宋体" panose="02010600030101010101" pitchFamily="2" charset="-122"/>
              </a:rPr>
              <a:t>通过</a:t>
            </a:r>
            <a:r>
              <a:rPr lang="zh-CN" altLang="en-US" sz="2200" b="1" u="sng" dirty="0" smtClean="0">
                <a:solidFill>
                  <a:srgbClr val="C00000"/>
                </a:solidFill>
                <a:latin typeface="Palatino" panose="02040502050505030304" pitchFamily="18" charset="0"/>
                <a:ea typeface="宋体" panose="02010600030101010101" pitchFamily="2" charset="-122"/>
              </a:rPr>
              <a:t>模式组合</a:t>
            </a:r>
            <a:r>
              <a:rPr lang="zh-CN" altLang="en-US" sz="2200" dirty="0" smtClean="0">
                <a:solidFill>
                  <a:srgbClr val="C00000"/>
                </a:solidFill>
                <a:latin typeface="Palatino" panose="02040502050505030304" pitchFamily="18" charset="0"/>
                <a:ea typeface="宋体" panose="02010600030101010101" pitchFamily="2" charset="-122"/>
              </a:rPr>
              <a:t>，软件团队可以解决问题并定义最符合项目需求的开发过程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endParaRPr lang="en-US" altLang="zh-CN" sz="2200" dirty="0" smtClean="0">
              <a:solidFill>
                <a:srgbClr val="C00000"/>
              </a:solidFill>
              <a:latin typeface="Palatino" panose="02040502050505030304" pitchFamily="18" charset="0"/>
              <a:ea typeface="宋体" panose="02010600030101010101" pitchFamily="2" charset="-122"/>
            </a:endParaRPr>
          </a:p>
        </p:txBody>
      </p:sp>
      <p:sp>
        <p:nvSpPr>
          <p:cNvPr id="2150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60E2644-9477-4A13-AFED-BFB95C46D54B}" type="slidenum">
              <a:rPr lang="en-US" altLang="zh-CN" smtClean="0"/>
              <a:pPr>
                <a:spcBef>
                  <a:spcPct val="0"/>
                </a:spcBef>
                <a:buFontTx/>
                <a:buNone/>
              </a:pPr>
              <a:t>8</a:t>
            </a:fld>
            <a:endParaRPr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28063551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555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>
              <a:latin typeface="Arial" panose="020B0604020202020204" pitchFamily="34" charset="0"/>
            </a:endParaRPr>
          </a:p>
        </p:txBody>
      </p:sp>
      <p:sp>
        <p:nvSpPr>
          <p:cNvPr id="2355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6997D34B-CC61-4D56-9DD3-1DE134C7EE9C}" type="slidenum">
              <a:rPr lang="en-US" altLang="zh-CN" smtClean="0"/>
              <a:pPr>
                <a:spcBef>
                  <a:spcPct val="0"/>
                </a:spcBef>
                <a:buFontTx/>
                <a:buNone/>
              </a:pPr>
              <a:t>9</a:t>
            </a:fld>
            <a:endParaRPr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14625457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5603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sz="2200" smtClean="0">
                <a:solidFill>
                  <a:srgbClr val="C00000"/>
                </a:solidFill>
                <a:latin typeface="Palatino" pitchFamily="-128" charset="0"/>
                <a:ea typeface="宋体" panose="02010600030101010101" pitchFamily="2" charset="-122"/>
              </a:rPr>
              <a:t>阶段模式 → 步骤模式 → 任务模式</a:t>
            </a:r>
          </a:p>
          <a:p>
            <a:pPr lvl="1" indent="-171450"/>
            <a:r>
              <a:rPr lang="zh-CN" altLang="en-US" sz="2200" smtClean="0">
                <a:solidFill>
                  <a:srgbClr val="C00000"/>
                </a:solidFill>
                <a:latin typeface="Palatino" pitchFamily="-128" charset="0"/>
                <a:ea typeface="宋体" panose="02010600030101010101" pitchFamily="2" charset="-122"/>
              </a:rPr>
              <a:t>从高层抽象开始（</a:t>
            </a:r>
            <a:r>
              <a:rPr lang="zh-CN" altLang="en-US" sz="2200" b="1" u="sng" smtClean="0">
                <a:solidFill>
                  <a:srgbClr val="C00000"/>
                </a:solidFill>
                <a:latin typeface="Palatino" pitchFamily="-128" charset="0"/>
                <a:ea typeface="宋体" panose="02010600030101010101" pitchFamily="2" charset="-122"/>
              </a:rPr>
              <a:t>阶段模式</a:t>
            </a:r>
            <a:r>
              <a:rPr lang="zh-CN" altLang="en-US" sz="2200" smtClean="0">
                <a:solidFill>
                  <a:srgbClr val="C00000"/>
                </a:solidFill>
                <a:latin typeface="Palatino" pitchFamily="-128" charset="0"/>
                <a:ea typeface="宋体" panose="02010600030101010101" pitchFamily="2" charset="-122"/>
              </a:rPr>
              <a:t>），建立层次化的过程描述</a:t>
            </a:r>
            <a:endParaRPr lang="en-US" altLang="zh-CN" sz="2200" smtClean="0">
              <a:solidFill>
                <a:srgbClr val="C00000"/>
              </a:solidFill>
              <a:latin typeface="Palatino" pitchFamily="-128" charset="0"/>
              <a:ea typeface="宋体" panose="02010600030101010101" pitchFamily="2" charset="-122"/>
            </a:endParaRPr>
          </a:p>
          <a:p>
            <a:pPr lvl="1" indent="-171450"/>
            <a:endParaRPr lang="zh-CN" altLang="en-US" sz="2200" smtClean="0">
              <a:solidFill>
                <a:srgbClr val="C00000"/>
              </a:solidFill>
              <a:latin typeface="Palatino" pitchFamily="-128" charset="0"/>
              <a:ea typeface="宋体" panose="02010600030101010101" pitchFamily="2" charset="-122"/>
            </a:endParaRPr>
          </a:p>
          <a:p>
            <a:pPr lvl="1" indent="-171450"/>
            <a:r>
              <a:rPr lang="zh-CN" altLang="en-US" sz="2200" b="1" u="sng" smtClean="0">
                <a:solidFill>
                  <a:srgbClr val="C00000"/>
                </a:solidFill>
                <a:latin typeface="Palatino" pitchFamily="-128" charset="0"/>
                <a:ea typeface="宋体" panose="02010600030101010101" pitchFamily="2" charset="-122"/>
              </a:rPr>
              <a:t>高层抽象</a:t>
            </a:r>
            <a:r>
              <a:rPr lang="zh-CN" altLang="en-US" sz="2200" smtClean="0">
                <a:solidFill>
                  <a:srgbClr val="C00000"/>
                </a:solidFill>
                <a:latin typeface="Palatino" pitchFamily="-128" charset="0"/>
                <a:ea typeface="宋体" panose="02010600030101010101" pitchFamily="2" charset="-122"/>
              </a:rPr>
              <a:t>描述进一步细化为一系列</a:t>
            </a:r>
            <a:r>
              <a:rPr lang="zh-CN" altLang="en-US" sz="2200" b="1" u="sng" smtClean="0">
                <a:solidFill>
                  <a:srgbClr val="C00000"/>
                </a:solidFill>
                <a:latin typeface="Palatino" pitchFamily="-128" charset="0"/>
                <a:ea typeface="宋体" panose="02010600030101010101" pitchFamily="2" charset="-122"/>
              </a:rPr>
              <a:t>步骤模式</a:t>
            </a:r>
            <a:r>
              <a:rPr lang="zh-CN" altLang="en-US" sz="2200" smtClean="0">
                <a:solidFill>
                  <a:srgbClr val="C00000"/>
                </a:solidFill>
                <a:latin typeface="Palatino" pitchFamily="-128" charset="0"/>
                <a:ea typeface="宋体" panose="02010600030101010101" pitchFamily="2" charset="-122"/>
              </a:rPr>
              <a:t>，描述框架活动</a:t>
            </a:r>
            <a:endParaRPr lang="en-US" altLang="zh-CN" sz="2200" smtClean="0">
              <a:solidFill>
                <a:srgbClr val="C00000"/>
              </a:solidFill>
              <a:latin typeface="Palatino" pitchFamily="-128" charset="0"/>
              <a:ea typeface="宋体" panose="02010600030101010101" pitchFamily="2" charset="-122"/>
            </a:endParaRPr>
          </a:p>
          <a:p>
            <a:pPr lvl="1" indent="-171450"/>
            <a:endParaRPr lang="zh-CN" altLang="en-US" sz="2200" smtClean="0">
              <a:solidFill>
                <a:srgbClr val="C00000"/>
              </a:solidFill>
              <a:latin typeface="Palatino" pitchFamily="-128" charset="0"/>
              <a:ea typeface="宋体" panose="02010600030101010101" pitchFamily="2" charset="-122"/>
            </a:endParaRPr>
          </a:p>
          <a:p>
            <a:pPr lvl="1" indent="-171450"/>
            <a:r>
              <a:rPr lang="zh-CN" altLang="en-US" sz="2200" smtClean="0">
                <a:solidFill>
                  <a:srgbClr val="C00000"/>
                </a:solidFill>
                <a:latin typeface="Palatino" pitchFamily="-128" charset="0"/>
                <a:ea typeface="宋体" panose="02010600030101010101" pitchFamily="2" charset="-122"/>
              </a:rPr>
              <a:t>每一个</a:t>
            </a:r>
            <a:r>
              <a:rPr lang="zh-CN" altLang="en-US" sz="2200" b="1" smtClean="0">
                <a:solidFill>
                  <a:srgbClr val="FF0000"/>
                </a:solidFill>
                <a:latin typeface="Palatino" pitchFamily="-128" charset="0"/>
                <a:ea typeface="宋体" panose="02010600030101010101" pitchFamily="2" charset="-122"/>
              </a:rPr>
              <a:t>步骤模式</a:t>
            </a:r>
            <a:r>
              <a:rPr lang="zh-CN" altLang="en-US" sz="2200" smtClean="0">
                <a:solidFill>
                  <a:srgbClr val="C00000"/>
                </a:solidFill>
                <a:latin typeface="Palatino" pitchFamily="-128" charset="0"/>
                <a:ea typeface="宋体" panose="02010600030101010101" pitchFamily="2" charset="-122"/>
              </a:rPr>
              <a:t>又进一步逐层细化为更详细的</a:t>
            </a:r>
            <a:r>
              <a:rPr lang="zh-CN" altLang="en-US" sz="2200" b="1" u="sng" smtClean="0">
                <a:latin typeface="Palatino" pitchFamily="-128" charset="0"/>
                <a:ea typeface="宋体" panose="02010600030101010101" pitchFamily="2" charset="-122"/>
              </a:rPr>
              <a:t>任务模式</a:t>
            </a:r>
          </a:p>
        </p:txBody>
      </p:sp>
      <p:sp>
        <p:nvSpPr>
          <p:cNvPr id="25604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71994C58-FE91-4108-87A2-CE0455DE4D28}" type="slidenum">
              <a:rPr lang="en-US" altLang="zh-CN" sz="1200" smtClean="0"/>
              <a:pPr/>
              <a:t>10</a:t>
            </a:fld>
            <a:endParaRPr lang="en-US" altLang="zh-CN" sz="1200" smtClean="0"/>
          </a:p>
        </p:txBody>
      </p:sp>
    </p:spTree>
    <p:extLst>
      <p:ext uri="{BB962C8B-B14F-4D97-AF65-F5344CB8AC3E}">
        <p14:creationId xmlns:p14="http://schemas.microsoft.com/office/powerpoint/2010/main" val="31912433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1219200" y="-9525"/>
            <a:ext cx="7924800" cy="6867525"/>
            <a:chOff x="0" y="0"/>
            <a:chExt cx="5762" cy="4326"/>
          </a:xfrm>
        </p:grpSpPr>
        <p:sp>
          <p:nvSpPr>
            <p:cNvPr id="5" name="Rectangle 3"/>
            <p:cNvSpPr>
              <a:spLocks noChangeArrowheads="1"/>
            </p:cNvSpPr>
            <p:nvPr/>
          </p:nvSpPr>
          <p:spPr bwMode="hidden">
            <a:xfrm>
              <a:off x="0" y="0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defRPr/>
              </a:pPr>
              <a:endParaRPr lang="zh-CN" altLang="en-US" smtClean="0"/>
            </a:p>
          </p:txBody>
        </p:sp>
        <p:sp>
          <p:nvSpPr>
            <p:cNvPr id="6" name="Rectangle 4"/>
            <p:cNvSpPr>
              <a:spLocks noChangeArrowheads="1"/>
            </p:cNvSpPr>
            <p:nvPr/>
          </p:nvSpPr>
          <p:spPr bwMode="hidden">
            <a:xfrm>
              <a:off x="96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defRPr/>
              </a:pPr>
              <a:endParaRPr lang="zh-CN" altLang="en-US" smtClean="0"/>
            </a:p>
          </p:txBody>
        </p:sp>
        <p:sp>
          <p:nvSpPr>
            <p:cNvPr id="7" name="Rectangle 5"/>
            <p:cNvSpPr>
              <a:spLocks noChangeArrowheads="1"/>
            </p:cNvSpPr>
            <p:nvPr/>
          </p:nvSpPr>
          <p:spPr bwMode="hidden">
            <a:xfrm>
              <a:off x="192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defRPr/>
              </a:pPr>
              <a:endParaRPr lang="zh-CN" altLang="en-US" smtClean="0"/>
            </a:p>
          </p:txBody>
        </p:sp>
        <p:sp>
          <p:nvSpPr>
            <p:cNvPr id="8" name="Rectangle 6"/>
            <p:cNvSpPr>
              <a:spLocks noChangeArrowheads="1"/>
            </p:cNvSpPr>
            <p:nvPr/>
          </p:nvSpPr>
          <p:spPr bwMode="hidden">
            <a:xfrm>
              <a:off x="289" y="6"/>
              <a:ext cx="47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defRPr/>
              </a:pPr>
              <a:endParaRPr lang="zh-CN" altLang="en-US" smtClean="0"/>
            </a:p>
          </p:txBody>
        </p:sp>
        <p:sp>
          <p:nvSpPr>
            <p:cNvPr id="9" name="Rectangle 7"/>
            <p:cNvSpPr>
              <a:spLocks noChangeArrowheads="1"/>
            </p:cNvSpPr>
            <p:nvPr/>
          </p:nvSpPr>
          <p:spPr bwMode="hidden">
            <a:xfrm>
              <a:off x="384" y="6"/>
              <a:ext cx="46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defRPr/>
              </a:pPr>
              <a:endParaRPr lang="zh-CN" altLang="en-US" smtClean="0"/>
            </a:p>
          </p:txBody>
        </p:sp>
        <p:sp>
          <p:nvSpPr>
            <p:cNvPr id="10" name="Rectangle 8"/>
            <p:cNvSpPr>
              <a:spLocks noChangeArrowheads="1"/>
            </p:cNvSpPr>
            <p:nvPr/>
          </p:nvSpPr>
          <p:spPr bwMode="hidden">
            <a:xfrm>
              <a:off x="480" y="6"/>
              <a:ext cx="47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defRPr/>
              </a:pPr>
              <a:endParaRPr lang="zh-CN" altLang="en-US" smtClean="0"/>
            </a:p>
          </p:txBody>
        </p:sp>
        <p:sp>
          <p:nvSpPr>
            <p:cNvPr id="11" name="Rectangle 9"/>
            <p:cNvSpPr>
              <a:spLocks noChangeArrowheads="1"/>
            </p:cNvSpPr>
            <p:nvPr/>
          </p:nvSpPr>
          <p:spPr bwMode="hidden">
            <a:xfrm>
              <a:off x="576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defRPr/>
              </a:pPr>
              <a:endParaRPr lang="zh-CN" altLang="en-US" smtClean="0"/>
            </a:p>
          </p:txBody>
        </p:sp>
        <p:sp>
          <p:nvSpPr>
            <p:cNvPr id="12" name="Rectangle 10"/>
            <p:cNvSpPr>
              <a:spLocks noChangeArrowheads="1"/>
            </p:cNvSpPr>
            <p:nvPr/>
          </p:nvSpPr>
          <p:spPr bwMode="hidden">
            <a:xfrm>
              <a:off x="672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defRPr/>
              </a:pPr>
              <a:endParaRPr lang="zh-CN" altLang="en-US" smtClean="0"/>
            </a:p>
          </p:txBody>
        </p:sp>
        <p:sp>
          <p:nvSpPr>
            <p:cNvPr id="13" name="Rectangle 11"/>
            <p:cNvSpPr>
              <a:spLocks noChangeArrowheads="1"/>
            </p:cNvSpPr>
            <p:nvPr/>
          </p:nvSpPr>
          <p:spPr bwMode="hidden">
            <a:xfrm>
              <a:off x="768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defRPr/>
              </a:pPr>
              <a:endParaRPr lang="zh-CN" altLang="en-US" smtClean="0"/>
            </a:p>
          </p:txBody>
        </p:sp>
        <p:sp>
          <p:nvSpPr>
            <p:cNvPr id="14" name="Rectangle 12"/>
            <p:cNvSpPr>
              <a:spLocks noChangeArrowheads="1"/>
            </p:cNvSpPr>
            <p:nvPr/>
          </p:nvSpPr>
          <p:spPr bwMode="hidden">
            <a:xfrm>
              <a:off x="865" y="6"/>
              <a:ext cx="47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defRPr/>
              </a:pPr>
              <a:endParaRPr lang="zh-CN" altLang="en-US" smtClean="0"/>
            </a:p>
          </p:txBody>
        </p:sp>
        <p:sp>
          <p:nvSpPr>
            <p:cNvPr id="15" name="Rectangle 13"/>
            <p:cNvSpPr>
              <a:spLocks noChangeArrowheads="1"/>
            </p:cNvSpPr>
            <p:nvPr/>
          </p:nvSpPr>
          <p:spPr bwMode="hidden">
            <a:xfrm>
              <a:off x="960" y="6"/>
              <a:ext cx="46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defRPr/>
              </a:pPr>
              <a:endParaRPr lang="zh-CN" altLang="en-US" smtClean="0"/>
            </a:p>
          </p:txBody>
        </p:sp>
        <p:sp>
          <p:nvSpPr>
            <p:cNvPr id="16" name="Rectangle 14"/>
            <p:cNvSpPr>
              <a:spLocks noChangeArrowheads="1"/>
            </p:cNvSpPr>
            <p:nvPr/>
          </p:nvSpPr>
          <p:spPr bwMode="hidden">
            <a:xfrm>
              <a:off x="1056" y="6"/>
              <a:ext cx="47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defRPr/>
              </a:pPr>
              <a:endParaRPr lang="zh-CN" altLang="en-US" smtClean="0"/>
            </a:p>
          </p:txBody>
        </p:sp>
        <p:sp>
          <p:nvSpPr>
            <p:cNvPr id="17" name="Rectangle 15"/>
            <p:cNvSpPr>
              <a:spLocks noChangeArrowheads="1"/>
            </p:cNvSpPr>
            <p:nvPr/>
          </p:nvSpPr>
          <p:spPr bwMode="hidden">
            <a:xfrm>
              <a:off x="1152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defRPr/>
              </a:pPr>
              <a:endParaRPr lang="zh-CN" altLang="en-US" smtClean="0"/>
            </a:p>
          </p:txBody>
        </p:sp>
        <p:sp>
          <p:nvSpPr>
            <p:cNvPr id="18" name="Rectangle 16"/>
            <p:cNvSpPr>
              <a:spLocks noChangeArrowheads="1"/>
            </p:cNvSpPr>
            <p:nvPr/>
          </p:nvSpPr>
          <p:spPr bwMode="hidden">
            <a:xfrm>
              <a:off x="1248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defRPr/>
              </a:pPr>
              <a:endParaRPr lang="zh-CN" altLang="en-US" smtClean="0"/>
            </a:p>
          </p:txBody>
        </p:sp>
        <p:sp>
          <p:nvSpPr>
            <p:cNvPr id="19" name="Rectangle 17"/>
            <p:cNvSpPr>
              <a:spLocks noChangeArrowheads="1"/>
            </p:cNvSpPr>
            <p:nvPr/>
          </p:nvSpPr>
          <p:spPr bwMode="hidden">
            <a:xfrm>
              <a:off x="1344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defRPr/>
              </a:pPr>
              <a:endParaRPr lang="zh-CN" altLang="en-US" smtClean="0"/>
            </a:p>
          </p:txBody>
        </p:sp>
        <p:sp>
          <p:nvSpPr>
            <p:cNvPr id="20" name="Rectangle 18"/>
            <p:cNvSpPr>
              <a:spLocks noChangeArrowheads="1"/>
            </p:cNvSpPr>
            <p:nvPr/>
          </p:nvSpPr>
          <p:spPr bwMode="hidden">
            <a:xfrm>
              <a:off x="1441" y="6"/>
              <a:ext cx="47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defRPr/>
              </a:pPr>
              <a:endParaRPr lang="zh-CN" altLang="en-US" smtClean="0"/>
            </a:p>
          </p:txBody>
        </p:sp>
        <p:sp>
          <p:nvSpPr>
            <p:cNvPr id="21" name="Rectangle 19"/>
            <p:cNvSpPr>
              <a:spLocks noChangeArrowheads="1"/>
            </p:cNvSpPr>
            <p:nvPr/>
          </p:nvSpPr>
          <p:spPr bwMode="hidden">
            <a:xfrm>
              <a:off x="1536" y="6"/>
              <a:ext cx="46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defRPr/>
              </a:pPr>
              <a:endParaRPr lang="zh-CN" altLang="en-US" smtClean="0"/>
            </a:p>
          </p:txBody>
        </p:sp>
        <p:sp>
          <p:nvSpPr>
            <p:cNvPr id="22" name="Rectangle 20"/>
            <p:cNvSpPr>
              <a:spLocks noChangeArrowheads="1"/>
            </p:cNvSpPr>
            <p:nvPr/>
          </p:nvSpPr>
          <p:spPr bwMode="hidden">
            <a:xfrm>
              <a:off x="1632" y="6"/>
              <a:ext cx="47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defRPr/>
              </a:pPr>
              <a:endParaRPr lang="zh-CN" altLang="en-US" smtClean="0"/>
            </a:p>
          </p:txBody>
        </p:sp>
        <p:sp>
          <p:nvSpPr>
            <p:cNvPr id="23" name="Rectangle 21"/>
            <p:cNvSpPr>
              <a:spLocks noChangeArrowheads="1"/>
            </p:cNvSpPr>
            <p:nvPr/>
          </p:nvSpPr>
          <p:spPr bwMode="hidden">
            <a:xfrm>
              <a:off x="1728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defRPr/>
              </a:pPr>
              <a:endParaRPr lang="zh-CN" altLang="en-US" smtClean="0"/>
            </a:p>
          </p:txBody>
        </p:sp>
        <p:sp>
          <p:nvSpPr>
            <p:cNvPr id="24" name="Rectangle 22"/>
            <p:cNvSpPr>
              <a:spLocks noChangeArrowheads="1"/>
            </p:cNvSpPr>
            <p:nvPr/>
          </p:nvSpPr>
          <p:spPr bwMode="hidden">
            <a:xfrm>
              <a:off x="1824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defRPr/>
              </a:pPr>
              <a:endParaRPr lang="zh-CN" altLang="en-US" smtClean="0"/>
            </a:p>
          </p:txBody>
        </p:sp>
        <p:sp>
          <p:nvSpPr>
            <p:cNvPr id="25" name="Rectangle 23"/>
            <p:cNvSpPr>
              <a:spLocks noChangeArrowheads="1"/>
            </p:cNvSpPr>
            <p:nvPr/>
          </p:nvSpPr>
          <p:spPr bwMode="hidden">
            <a:xfrm>
              <a:off x="1920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defRPr/>
              </a:pPr>
              <a:endParaRPr lang="zh-CN" altLang="en-US" smtClean="0"/>
            </a:p>
          </p:txBody>
        </p:sp>
        <p:sp>
          <p:nvSpPr>
            <p:cNvPr id="26" name="Rectangle 24"/>
            <p:cNvSpPr>
              <a:spLocks noChangeArrowheads="1"/>
            </p:cNvSpPr>
            <p:nvPr/>
          </p:nvSpPr>
          <p:spPr bwMode="hidden">
            <a:xfrm>
              <a:off x="2016" y="6"/>
              <a:ext cx="45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defRPr/>
              </a:pPr>
              <a:endParaRPr lang="zh-CN" altLang="en-US" smtClean="0"/>
            </a:p>
          </p:txBody>
        </p:sp>
        <p:sp>
          <p:nvSpPr>
            <p:cNvPr id="27" name="Rectangle 25"/>
            <p:cNvSpPr>
              <a:spLocks noChangeArrowheads="1"/>
            </p:cNvSpPr>
            <p:nvPr/>
          </p:nvSpPr>
          <p:spPr bwMode="hidden">
            <a:xfrm>
              <a:off x="2112" y="6"/>
              <a:ext cx="46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defRPr/>
              </a:pPr>
              <a:endParaRPr lang="zh-CN" altLang="en-US" smtClean="0"/>
            </a:p>
          </p:txBody>
        </p:sp>
        <p:sp>
          <p:nvSpPr>
            <p:cNvPr id="28" name="Rectangle 26"/>
            <p:cNvSpPr>
              <a:spLocks noChangeArrowheads="1"/>
            </p:cNvSpPr>
            <p:nvPr/>
          </p:nvSpPr>
          <p:spPr bwMode="hidden">
            <a:xfrm>
              <a:off x="2208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defRPr/>
              </a:pPr>
              <a:endParaRPr lang="zh-CN" altLang="en-US" smtClean="0"/>
            </a:p>
          </p:txBody>
        </p:sp>
        <p:sp>
          <p:nvSpPr>
            <p:cNvPr id="29" name="Rectangle 27"/>
            <p:cNvSpPr>
              <a:spLocks noChangeArrowheads="1"/>
            </p:cNvSpPr>
            <p:nvPr/>
          </p:nvSpPr>
          <p:spPr bwMode="hidden">
            <a:xfrm>
              <a:off x="2304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defRPr/>
              </a:pPr>
              <a:endParaRPr lang="zh-CN" altLang="en-US" smtClean="0"/>
            </a:p>
          </p:txBody>
        </p:sp>
        <p:sp>
          <p:nvSpPr>
            <p:cNvPr id="30" name="Rectangle 28"/>
            <p:cNvSpPr>
              <a:spLocks noChangeArrowheads="1"/>
            </p:cNvSpPr>
            <p:nvPr/>
          </p:nvSpPr>
          <p:spPr bwMode="hidden">
            <a:xfrm>
              <a:off x="2400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defRPr/>
              </a:pPr>
              <a:endParaRPr lang="zh-CN" altLang="en-US" smtClean="0"/>
            </a:p>
          </p:txBody>
        </p:sp>
        <p:sp>
          <p:nvSpPr>
            <p:cNvPr id="31" name="Rectangle 29"/>
            <p:cNvSpPr>
              <a:spLocks noChangeArrowheads="1"/>
            </p:cNvSpPr>
            <p:nvPr/>
          </p:nvSpPr>
          <p:spPr bwMode="hidden">
            <a:xfrm>
              <a:off x="2495" y="6"/>
              <a:ext cx="45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defRPr/>
              </a:pPr>
              <a:endParaRPr lang="zh-CN" altLang="en-US" smtClean="0"/>
            </a:p>
          </p:txBody>
        </p:sp>
        <p:sp>
          <p:nvSpPr>
            <p:cNvPr id="32" name="Rectangle 30"/>
            <p:cNvSpPr>
              <a:spLocks noChangeArrowheads="1"/>
            </p:cNvSpPr>
            <p:nvPr/>
          </p:nvSpPr>
          <p:spPr bwMode="hidden">
            <a:xfrm>
              <a:off x="2592" y="6"/>
              <a:ext cx="45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defRPr/>
              </a:pPr>
              <a:endParaRPr lang="zh-CN" altLang="en-US" smtClean="0"/>
            </a:p>
          </p:txBody>
        </p:sp>
        <p:sp>
          <p:nvSpPr>
            <p:cNvPr id="33" name="Rectangle 31"/>
            <p:cNvSpPr>
              <a:spLocks noChangeArrowheads="1"/>
            </p:cNvSpPr>
            <p:nvPr/>
          </p:nvSpPr>
          <p:spPr bwMode="hidden">
            <a:xfrm>
              <a:off x="2688" y="6"/>
              <a:ext cx="47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defRPr/>
              </a:pPr>
              <a:endParaRPr lang="zh-CN" altLang="en-US" smtClean="0"/>
            </a:p>
          </p:txBody>
        </p:sp>
        <p:sp>
          <p:nvSpPr>
            <p:cNvPr id="34" name="Rectangle 32"/>
            <p:cNvSpPr>
              <a:spLocks noChangeArrowheads="1"/>
            </p:cNvSpPr>
            <p:nvPr/>
          </p:nvSpPr>
          <p:spPr bwMode="hidden">
            <a:xfrm>
              <a:off x="2784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defRPr/>
              </a:pPr>
              <a:endParaRPr lang="zh-CN" altLang="en-US" smtClean="0"/>
            </a:p>
          </p:txBody>
        </p:sp>
        <p:sp>
          <p:nvSpPr>
            <p:cNvPr id="35" name="Rectangle 33"/>
            <p:cNvSpPr>
              <a:spLocks noChangeArrowheads="1"/>
            </p:cNvSpPr>
            <p:nvPr/>
          </p:nvSpPr>
          <p:spPr bwMode="hidden">
            <a:xfrm>
              <a:off x="2880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defRPr/>
              </a:pPr>
              <a:endParaRPr lang="zh-CN" altLang="en-US" smtClean="0"/>
            </a:p>
          </p:txBody>
        </p:sp>
        <p:sp>
          <p:nvSpPr>
            <p:cNvPr id="36" name="Rectangle 34"/>
            <p:cNvSpPr>
              <a:spLocks noChangeArrowheads="1"/>
            </p:cNvSpPr>
            <p:nvPr/>
          </p:nvSpPr>
          <p:spPr bwMode="hidden">
            <a:xfrm>
              <a:off x="2976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defRPr/>
              </a:pPr>
              <a:endParaRPr lang="zh-CN" altLang="en-US" smtClean="0"/>
            </a:p>
          </p:txBody>
        </p:sp>
        <p:sp>
          <p:nvSpPr>
            <p:cNvPr id="37" name="Rectangle 35"/>
            <p:cNvSpPr>
              <a:spLocks noChangeArrowheads="1"/>
            </p:cNvSpPr>
            <p:nvPr/>
          </p:nvSpPr>
          <p:spPr bwMode="hidden">
            <a:xfrm>
              <a:off x="3071" y="6"/>
              <a:ext cx="45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defRPr/>
              </a:pPr>
              <a:endParaRPr lang="zh-CN" altLang="en-US" smtClean="0"/>
            </a:p>
          </p:txBody>
        </p:sp>
        <p:sp>
          <p:nvSpPr>
            <p:cNvPr id="38" name="Rectangle 36"/>
            <p:cNvSpPr>
              <a:spLocks noChangeArrowheads="1"/>
            </p:cNvSpPr>
            <p:nvPr/>
          </p:nvSpPr>
          <p:spPr bwMode="hidden">
            <a:xfrm>
              <a:off x="3168" y="6"/>
              <a:ext cx="45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defRPr/>
              </a:pPr>
              <a:endParaRPr lang="zh-CN" altLang="en-US" smtClean="0"/>
            </a:p>
          </p:txBody>
        </p:sp>
        <p:sp>
          <p:nvSpPr>
            <p:cNvPr id="39" name="Rectangle 37"/>
            <p:cNvSpPr>
              <a:spLocks noChangeArrowheads="1"/>
            </p:cNvSpPr>
            <p:nvPr/>
          </p:nvSpPr>
          <p:spPr bwMode="hidden">
            <a:xfrm>
              <a:off x="3264" y="6"/>
              <a:ext cx="47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defRPr/>
              </a:pPr>
              <a:endParaRPr lang="zh-CN" altLang="en-US" smtClean="0"/>
            </a:p>
          </p:txBody>
        </p:sp>
        <p:sp>
          <p:nvSpPr>
            <p:cNvPr id="40" name="Rectangle 38"/>
            <p:cNvSpPr>
              <a:spLocks noChangeArrowheads="1"/>
            </p:cNvSpPr>
            <p:nvPr/>
          </p:nvSpPr>
          <p:spPr bwMode="hidden">
            <a:xfrm>
              <a:off x="3360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defRPr/>
              </a:pPr>
              <a:endParaRPr lang="zh-CN" altLang="en-US" smtClean="0"/>
            </a:p>
          </p:txBody>
        </p:sp>
        <p:sp>
          <p:nvSpPr>
            <p:cNvPr id="41" name="Rectangle 39"/>
            <p:cNvSpPr>
              <a:spLocks noChangeArrowheads="1"/>
            </p:cNvSpPr>
            <p:nvPr/>
          </p:nvSpPr>
          <p:spPr bwMode="hidden">
            <a:xfrm>
              <a:off x="3456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defRPr/>
              </a:pPr>
              <a:endParaRPr lang="zh-CN" altLang="en-US" smtClean="0"/>
            </a:p>
          </p:txBody>
        </p:sp>
        <p:sp>
          <p:nvSpPr>
            <p:cNvPr id="42" name="Rectangle 40"/>
            <p:cNvSpPr>
              <a:spLocks noChangeArrowheads="1"/>
            </p:cNvSpPr>
            <p:nvPr/>
          </p:nvSpPr>
          <p:spPr bwMode="hidden">
            <a:xfrm>
              <a:off x="3552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defRPr/>
              </a:pPr>
              <a:endParaRPr lang="zh-CN" altLang="en-US" smtClean="0"/>
            </a:p>
          </p:txBody>
        </p:sp>
        <p:sp>
          <p:nvSpPr>
            <p:cNvPr id="43" name="Rectangle 41"/>
            <p:cNvSpPr>
              <a:spLocks noChangeArrowheads="1"/>
            </p:cNvSpPr>
            <p:nvPr/>
          </p:nvSpPr>
          <p:spPr bwMode="hidden">
            <a:xfrm>
              <a:off x="3649" y="6"/>
              <a:ext cx="47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defRPr/>
              </a:pPr>
              <a:endParaRPr lang="zh-CN" altLang="en-US" smtClean="0"/>
            </a:p>
          </p:txBody>
        </p:sp>
        <p:sp>
          <p:nvSpPr>
            <p:cNvPr id="44" name="Rectangle 42"/>
            <p:cNvSpPr>
              <a:spLocks noChangeArrowheads="1"/>
            </p:cNvSpPr>
            <p:nvPr/>
          </p:nvSpPr>
          <p:spPr bwMode="hidden">
            <a:xfrm>
              <a:off x="3744" y="6"/>
              <a:ext cx="46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defRPr/>
              </a:pPr>
              <a:endParaRPr lang="zh-CN" altLang="en-US" smtClean="0"/>
            </a:p>
          </p:txBody>
        </p:sp>
        <p:sp>
          <p:nvSpPr>
            <p:cNvPr id="45" name="Rectangle 43"/>
            <p:cNvSpPr>
              <a:spLocks noChangeArrowheads="1"/>
            </p:cNvSpPr>
            <p:nvPr/>
          </p:nvSpPr>
          <p:spPr bwMode="hidden">
            <a:xfrm>
              <a:off x="3840" y="6"/>
              <a:ext cx="47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defRPr/>
              </a:pPr>
              <a:endParaRPr lang="zh-CN" altLang="en-US" smtClean="0"/>
            </a:p>
          </p:txBody>
        </p:sp>
        <p:sp>
          <p:nvSpPr>
            <p:cNvPr id="46" name="Rectangle 44"/>
            <p:cNvSpPr>
              <a:spLocks noChangeArrowheads="1"/>
            </p:cNvSpPr>
            <p:nvPr/>
          </p:nvSpPr>
          <p:spPr bwMode="hidden">
            <a:xfrm>
              <a:off x="3936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defRPr/>
              </a:pPr>
              <a:endParaRPr lang="zh-CN" altLang="en-US" smtClean="0"/>
            </a:p>
          </p:txBody>
        </p:sp>
        <p:sp>
          <p:nvSpPr>
            <p:cNvPr id="47" name="Rectangle 45"/>
            <p:cNvSpPr>
              <a:spLocks noChangeArrowheads="1"/>
            </p:cNvSpPr>
            <p:nvPr/>
          </p:nvSpPr>
          <p:spPr bwMode="hidden">
            <a:xfrm>
              <a:off x="4032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defRPr/>
              </a:pPr>
              <a:endParaRPr lang="zh-CN" altLang="en-US" smtClean="0"/>
            </a:p>
          </p:txBody>
        </p:sp>
        <p:sp>
          <p:nvSpPr>
            <p:cNvPr id="48" name="Rectangle 46"/>
            <p:cNvSpPr>
              <a:spLocks noChangeArrowheads="1"/>
            </p:cNvSpPr>
            <p:nvPr/>
          </p:nvSpPr>
          <p:spPr bwMode="hidden">
            <a:xfrm>
              <a:off x="4128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defRPr/>
              </a:pPr>
              <a:endParaRPr lang="zh-CN" altLang="en-US" smtClean="0"/>
            </a:p>
          </p:txBody>
        </p:sp>
        <p:sp>
          <p:nvSpPr>
            <p:cNvPr id="49" name="Rectangle 47"/>
            <p:cNvSpPr>
              <a:spLocks noChangeArrowheads="1"/>
            </p:cNvSpPr>
            <p:nvPr/>
          </p:nvSpPr>
          <p:spPr bwMode="hidden">
            <a:xfrm>
              <a:off x="4225" y="6"/>
              <a:ext cx="47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defRPr/>
              </a:pPr>
              <a:endParaRPr lang="zh-CN" altLang="en-US" smtClean="0"/>
            </a:p>
          </p:txBody>
        </p:sp>
        <p:sp>
          <p:nvSpPr>
            <p:cNvPr id="50" name="Rectangle 48"/>
            <p:cNvSpPr>
              <a:spLocks noChangeArrowheads="1"/>
            </p:cNvSpPr>
            <p:nvPr/>
          </p:nvSpPr>
          <p:spPr bwMode="hidden">
            <a:xfrm>
              <a:off x="4320" y="6"/>
              <a:ext cx="46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defRPr/>
              </a:pPr>
              <a:endParaRPr lang="zh-CN" altLang="en-US" smtClean="0"/>
            </a:p>
          </p:txBody>
        </p:sp>
        <p:sp>
          <p:nvSpPr>
            <p:cNvPr id="51" name="Rectangle 49"/>
            <p:cNvSpPr>
              <a:spLocks noChangeArrowheads="1"/>
            </p:cNvSpPr>
            <p:nvPr/>
          </p:nvSpPr>
          <p:spPr bwMode="hidden">
            <a:xfrm>
              <a:off x="4416" y="6"/>
              <a:ext cx="47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defRPr/>
              </a:pPr>
              <a:endParaRPr lang="zh-CN" altLang="en-US" smtClean="0"/>
            </a:p>
          </p:txBody>
        </p:sp>
        <p:sp>
          <p:nvSpPr>
            <p:cNvPr id="52" name="Rectangle 50"/>
            <p:cNvSpPr>
              <a:spLocks noChangeArrowheads="1"/>
            </p:cNvSpPr>
            <p:nvPr/>
          </p:nvSpPr>
          <p:spPr bwMode="hidden">
            <a:xfrm>
              <a:off x="4512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defRPr/>
              </a:pPr>
              <a:endParaRPr lang="zh-CN" altLang="en-US" smtClean="0"/>
            </a:p>
          </p:txBody>
        </p:sp>
        <p:sp>
          <p:nvSpPr>
            <p:cNvPr id="53" name="Rectangle 51"/>
            <p:cNvSpPr>
              <a:spLocks noChangeArrowheads="1"/>
            </p:cNvSpPr>
            <p:nvPr/>
          </p:nvSpPr>
          <p:spPr bwMode="hidden">
            <a:xfrm>
              <a:off x="4608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defRPr/>
              </a:pPr>
              <a:endParaRPr lang="zh-CN" altLang="en-US" smtClean="0"/>
            </a:p>
          </p:txBody>
        </p:sp>
        <p:sp>
          <p:nvSpPr>
            <p:cNvPr id="54" name="Rectangle 52"/>
            <p:cNvSpPr>
              <a:spLocks noChangeArrowheads="1"/>
            </p:cNvSpPr>
            <p:nvPr/>
          </p:nvSpPr>
          <p:spPr bwMode="hidden">
            <a:xfrm>
              <a:off x="4704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defRPr/>
              </a:pPr>
              <a:endParaRPr lang="zh-CN" altLang="en-US" smtClean="0"/>
            </a:p>
          </p:txBody>
        </p:sp>
        <p:sp>
          <p:nvSpPr>
            <p:cNvPr id="55" name="Rectangle 53"/>
            <p:cNvSpPr>
              <a:spLocks noChangeArrowheads="1"/>
            </p:cNvSpPr>
            <p:nvPr/>
          </p:nvSpPr>
          <p:spPr bwMode="hidden">
            <a:xfrm>
              <a:off x="4801" y="6"/>
              <a:ext cx="47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defRPr/>
              </a:pPr>
              <a:endParaRPr lang="zh-CN" altLang="en-US" smtClean="0"/>
            </a:p>
          </p:txBody>
        </p:sp>
        <p:sp>
          <p:nvSpPr>
            <p:cNvPr id="56" name="Rectangle 54"/>
            <p:cNvSpPr>
              <a:spLocks noChangeArrowheads="1"/>
            </p:cNvSpPr>
            <p:nvPr/>
          </p:nvSpPr>
          <p:spPr bwMode="hidden">
            <a:xfrm>
              <a:off x="4896" y="6"/>
              <a:ext cx="46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defRPr/>
              </a:pPr>
              <a:endParaRPr lang="zh-CN" altLang="en-US" smtClean="0"/>
            </a:p>
          </p:txBody>
        </p:sp>
        <p:sp>
          <p:nvSpPr>
            <p:cNvPr id="57" name="Rectangle 55"/>
            <p:cNvSpPr>
              <a:spLocks noChangeArrowheads="1"/>
            </p:cNvSpPr>
            <p:nvPr/>
          </p:nvSpPr>
          <p:spPr bwMode="hidden">
            <a:xfrm>
              <a:off x="4992" y="6"/>
              <a:ext cx="47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defRPr/>
              </a:pPr>
              <a:endParaRPr lang="zh-CN" altLang="en-US" smtClean="0"/>
            </a:p>
          </p:txBody>
        </p:sp>
        <p:sp>
          <p:nvSpPr>
            <p:cNvPr id="58" name="Rectangle 56"/>
            <p:cNvSpPr>
              <a:spLocks noChangeArrowheads="1"/>
            </p:cNvSpPr>
            <p:nvPr/>
          </p:nvSpPr>
          <p:spPr bwMode="hidden">
            <a:xfrm>
              <a:off x="5088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defRPr/>
              </a:pPr>
              <a:endParaRPr lang="zh-CN" altLang="en-US" smtClean="0"/>
            </a:p>
          </p:txBody>
        </p:sp>
        <p:sp>
          <p:nvSpPr>
            <p:cNvPr id="59" name="Rectangle 57"/>
            <p:cNvSpPr>
              <a:spLocks noChangeArrowheads="1"/>
            </p:cNvSpPr>
            <p:nvPr/>
          </p:nvSpPr>
          <p:spPr bwMode="hidden">
            <a:xfrm>
              <a:off x="5184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defRPr/>
              </a:pPr>
              <a:endParaRPr lang="zh-CN" altLang="en-US" smtClean="0"/>
            </a:p>
          </p:txBody>
        </p:sp>
        <p:sp>
          <p:nvSpPr>
            <p:cNvPr id="60" name="Rectangle 58"/>
            <p:cNvSpPr>
              <a:spLocks noChangeArrowheads="1"/>
            </p:cNvSpPr>
            <p:nvPr/>
          </p:nvSpPr>
          <p:spPr bwMode="hidden">
            <a:xfrm>
              <a:off x="5280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defRPr/>
              </a:pPr>
              <a:endParaRPr lang="zh-CN" altLang="en-US" smtClean="0"/>
            </a:p>
          </p:txBody>
        </p:sp>
        <p:sp>
          <p:nvSpPr>
            <p:cNvPr id="61" name="Rectangle 59"/>
            <p:cNvSpPr>
              <a:spLocks noChangeArrowheads="1"/>
            </p:cNvSpPr>
            <p:nvPr/>
          </p:nvSpPr>
          <p:spPr bwMode="hidden">
            <a:xfrm>
              <a:off x="5376" y="6"/>
              <a:ext cx="45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defRPr/>
              </a:pPr>
              <a:endParaRPr lang="zh-CN" altLang="en-US" smtClean="0"/>
            </a:p>
          </p:txBody>
        </p:sp>
        <p:sp>
          <p:nvSpPr>
            <p:cNvPr id="62" name="Rectangle 60"/>
            <p:cNvSpPr>
              <a:spLocks noChangeArrowheads="1"/>
            </p:cNvSpPr>
            <p:nvPr/>
          </p:nvSpPr>
          <p:spPr bwMode="hidden">
            <a:xfrm>
              <a:off x="5472" y="6"/>
              <a:ext cx="46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defRPr/>
              </a:pPr>
              <a:endParaRPr lang="zh-CN" altLang="en-US" smtClean="0"/>
            </a:p>
          </p:txBody>
        </p:sp>
        <p:sp>
          <p:nvSpPr>
            <p:cNvPr id="63" name="Rectangle 61"/>
            <p:cNvSpPr>
              <a:spLocks noChangeArrowheads="1"/>
            </p:cNvSpPr>
            <p:nvPr/>
          </p:nvSpPr>
          <p:spPr bwMode="hidden">
            <a:xfrm>
              <a:off x="5568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defRPr/>
              </a:pPr>
              <a:endParaRPr lang="zh-CN" altLang="en-US" smtClean="0"/>
            </a:p>
          </p:txBody>
        </p:sp>
        <p:sp>
          <p:nvSpPr>
            <p:cNvPr id="64" name="Rectangle 62"/>
            <p:cNvSpPr>
              <a:spLocks noChangeArrowheads="1"/>
            </p:cNvSpPr>
            <p:nvPr/>
          </p:nvSpPr>
          <p:spPr bwMode="hidden">
            <a:xfrm>
              <a:off x="5664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defRPr/>
              </a:pPr>
              <a:endParaRPr lang="zh-CN" altLang="en-US" smtClean="0"/>
            </a:p>
          </p:txBody>
        </p:sp>
        <p:sp>
          <p:nvSpPr>
            <p:cNvPr id="65" name="Rectangle 63"/>
            <p:cNvSpPr>
              <a:spLocks noChangeArrowheads="1"/>
            </p:cNvSpPr>
            <p:nvPr/>
          </p:nvSpPr>
          <p:spPr bwMode="hidden">
            <a:xfrm>
              <a:off x="431" y="0"/>
              <a:ext cx="5331" cy="4320"/>
            </a:xfrm>
            <a:prstGeom prst="rect">
              <a:avLst/>
            </a:prstGeom>
            <a:solidFill>
              <a:schemeClr val="accent1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defRPr/>
              </a:pPr>
              <a:endParaRPr lang="zh-CN" altLang="en-US" smtClean="0"/>
            </a:p>
          </p:txBody>
        </p:sp>
        <p:sp>
          <p:nvSpPr>
            <p:cNvPr id="66" name="Rectangle 64"/>
            <p:cNvSpPr>
              <a:spLocks noChangeArrowheads="1"/>
            </p:cNvSpPr>
            <p:nvPr/>
          </p:nvSpPr>
          <p:spPr bwMode="blackGray">
            <a:xfrm>
              <a:off x="0" y="1081"/>
              <a:ext cx="4378" cy="47"/>
            </a:xfrm>
            <a:prstGeom prst="rect">
              <a:avLst/>
            </a:prstGeom>
            <a:solidFill>
              <a:schemeClr val="hlink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defRPr/>
              </a:pPr>
              <a:endParaRPr lang="zh-CN" altLang="en-US" smtClean="0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7" name="页脚占位符 3"/>
          <p:cNvSpPr>
            <a:spLocks noGrp="1"/>
          </p:cNvSpPr>
          <p:nvPr>
            <p:ph type="ftr" sz="quarter" idx="10"/>
          </p:nvPr>
        </p:nvSpPr>
        <p:spPr>
          <a:xfrm>
            <a:off x="0" y="0"/>
            <a:ext cx="0" cy="0"/>
          </a:xfr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000">
                <a:latin typeface="Helvetica" panose="020B0604020202020204" pitchFamily="34" charset="0"/>
              </a:defRPr>
            </a:lvl1pPr>
          </a:lstStyle>
          <a:p>
            <a:pPr>
              <a:defRPr/>
            </a:pPr>
            <a:r>
              <a:rPr lang="en-US" altLang="zh-CN"/>
              <a:t>These slides are designed to accompany </a:t>
            </a:r>
            <a:r>
              <a:rPr lang="en-US" altLang="zh-CN" i="1"/>
              <a:t>Software Engineering: A Practitioner’s Approach, 7/e  </a:t>
            </a:r>
            <a:r>
              <a:rPr lang="en-US" altLang="zh-CN"/>
              <a:t>(McGraw-Hill, 2009). Slides copyright 2009 by Roger Pressman.</a:t>
            </a:r>
            <a:endParaRPr lang="en-US" altLang="zh-CN" sz="2400">
              <a:latin typeface="Palatino" pitchFamily="-128" charset="0"/>
            </a:endParaRPr>
          </a:p>
        </p:txBody>
      </p:sp>
      <p:sp>
        <p:nvSpPr>
          <p:cNvPr id="68" name="灯片编号占位符 4"/>
          <p:cNvSpPr>
            <a:spLocks noGrp="1"/>
          </p:cNvSpPr>
          <p:nvPr>
            <p:ph type="sldNum" sz="quarter" idx="11"/>
          </p:nvPr>
        </p:nvSpPr>
        <p:spPr>
          <a:xfrm>
            <a:off x="0" y="0"/>
            <a:ext cx="0" cy="0"/>
          </a:xfr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000">
                <a:latin typeface="Helvetica" panose="020B0604020202020204" pitchFamily="34" charset="0"/>
              </a:defRPr>
            </a:lvl1pPr>
          </a:lstStyle>
          <a:p>
            <a:pPr>
              <a:defRPr/>
            </a:pPr>
            <a:fld id="{34AF5F77-7DEB-4B28-B6E0-D7ED8613574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02432540"/>
      </p:ext>
    </p:extLst>
  </p:cSld>
  <p:clrMapOvr>
    <a:masterClrMapping/>
  </p:clrMapOvr>
  <p:transition spd="slow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 bwMode="auto">
          <a:xfrm>
            <a:off x="1219200" y="6248400"/>
            <a:ext cx="54864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000">
                <a:latin typeface="Helvetica" panose="020B0604020202020204" pitchFamily="34" charset="0"/>
              </a:defRPr>
            </a:lvl1pPr>
          </a:lstStyle>
          <a:p>
            <a:pPr>
              <a:defRPr/>
            </a:pPr>
            <a:r>
              <a:rPr lang="en-US" altLang="zh-CN"/>
              <a:t>These slides are designed to accompany </a:t>
            </a:r>
            <a:r>
              <a:rPr lang="en-US" altLang="zh-CN" i="1"/>
              <a:t>Software Engineering: A Practitioner’s Approach, 7/e  </a:t>
            </a:r>
            <a:r>
              <a:rPr lang="en-US" altLang="zh-CN"/>
              <a:t>(McGraw-Hill, 2009). Slides copyright 2009 by Roger Pressman.</a:t>
            </a:r>
            <a:endParaRPr lang="en-US" altLang="zh-CN" sz="2400">
              <a:latin typeface="Palatino" pitchFamily="-128" charset="0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1"/>
          </p:nvPr>
        </p:nvSpPr>
        <p:spPr bwMode="auto">
          <a:xfrm>
            <a:off x="7543800" y="6248400"/>
            <a:ext cx="12954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000">
                <a:latin typeface="Helvetica" panose="020B0604020202020204" pitchFamily="34" charset="0"/>
              </a:defRPr>
            </a:lvl1pPr>
          </a:lstStyle>
          <a:p>
            <a:pPr>
              <a:defRPr/>
            </a:pPr>
            <a:fld id="{A25ECCC2-45AF-4EC0-B928-B9DE97EB8ED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688854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1219200" y="-9525"/>
            <a:ext cx="7924800" cy="6867525"/>
            <a:chOff x="0" y="0"/>
            <a:chExt cx="5762" cy="4326"/>
          </a:xfrm>
        </p:grpSpPr>
        <p:sp>
          <p:nvSpPr>
            <p:cNvPr id="3" name="Rectangle 3"/>
            <p:cNvSpPr>
              <a:spLocks noChangeArrowheads="1"/>
            </p:cNvSpPr>
            <p:nvPr/>
          </p:nvSpPr>
          <p:spPr bwMode="hidden">
            <a:xfrm>
              <a:off x="0" y="0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defRPr/>
              </a:pPr>
              <a:endParaRPr lang="zh-CN" altLang="en-US" smtClean="0"/>
            </a:p>
          </p:txBody>
        </p:sp>
        <p:sp>
          <p:nvSpPr>
            <p:cNvPr id="4" name="Rectangle 4"/>
            <p:cNvSpPr>
              <a:spLocks noChangeArrowheads="1"/>
            </p:cNvSpPr>
            <p:nvPr/>
          </p:nvSpPr>
          <p:spPr bwMode="hidden">
            <a:xfrm>
              <a:off x="96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defRPr/>
              </a:pPr>
              <a:endParaRPr lang="zh-CN" altLang="en-US" smtClean="0"/>
            </a:p>
          </p:txBody>
        </p:sp>
        <p:sp>
          <p:nvSpPr>
            <p:cNvPr id="5" name="Rectangle 5"/>
            <p:cNvSpPr>
              <a:spLocks noChangeArrowheads="1"/>
            </p:cNvSpPr>
            <p:nvPr/>
          </p:nvSpPr>
          <p:spPr bwMode="hidden">
            <a:xfrm>
              <a:off x="192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defRPr/>
              </a:pPr>
              <a:endParaRPr lang="zh-CN" altLang="en-US" smtClean="0"/>
            </a:p>
          </p:txBody>
        </p:sp>
        <p:sp>
          <p:nvSpPr>
            <p:cNvPr id="6" name="Rectangle 6"/>
            <p:cNvSpPr>
              <a:spLocks noChangeArrowheads="1"/>
            </p:cNvSpPr>
            <p:nvPr/>
          </p:nvSpPr>
          <p:spPr bwMode="hidden">
            <a:xfrm>
              <a:off x="289" y="6"/>
              <a:ext cx="47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defRPr/>
              </a:pPr>
              <a:endParaRPr lang="zh-CN" altLang="en-US" smtClean="0"/>
            </a:p>
          </p:txBody>
        </p:sp>
        <p:sp>
          <p:nvSpPr>
            <p:cNvPr id="7" name="Rectangle 7"/>
            <p:cNvSpPr>
              <a:spLocks noChangeArrowheads="1"/>
            </p:cNvSpPr>
            <p:nvPr/>
          </p:nvSpPr>
          <p:spPr bwMode="hidden">
            <a:xfrm>
              <a:off x="384" y="6"/>
              <a:ext cx="46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defRPr/>
              </a:pPr>
              <a:endParaRPr lang="zh-CN" altLang="en-US" smtClean="0"/>
            </a:p>
          </p:txBody>
        </p:sp>
        <p:sp>
          <p:nvSpPr>
            <p:cNvPr id="8" name="Rectangle 8"/>
            <p:cNvSpPr>
              <a:spLocks noChangeArrowheads="1"/>
            </p:cNvSpPr>
            <p:nvPr/>
          </p:nvSpPr>
          <p:spPr bwMode="hidden">
            <a:xfrm>
              <a:off x="480" y="6"/>
              <a:ext cx="47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defRPr/>
              </a:pPr>
              <a:endParaRPr lang="zh-CN" altLang="en-US" smtClean="0"/>
            </a:p>
          </p:txBody>
        </p:sp>
        <p:sp>
          <p:nvSpPr>
            <p:cNvPr id="9" name="Rectangle 9"/>
            <p:cNvSpPr>
              <a:spLocks noChangeArrowheads="1"/>
            </p:cNvSpPr>
            <p:nvPr/>
          </p:nvSpPr>
          <p:spPr bwMode="hidden">
            <a:xfrm>
              <a:off x="576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defRPr/>
              </a:pPr>
              <a:endParaRPr lang="zh-CN" altLang="en-US" smtClean="0"/>
            </a:p>
          </p:txBody>
        </p:sp>
        <p:sp>
          <p:nvSpPr>
            <p:cNvPr id="10" name="Rectangle 10"/>
            <p:cNvSpPr>
              <a:spLocks noChangeArrowheads="1"/>
            </p:cNvSpPr>
            <p:nvPr/>
          </p:nvSpPr>
          <p:spPr bwMode="hidden">
            <a:xfrm>
              <a:off x="672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defRPr/>
              </a:pPr>
              <a:endParaRPr lang="zh-CN" altLang="en-US" smtClean="0"/>
            </a:p>
          </p:txBody>
        </p:sp>
        <p:sp>
          <p:nvSpPr>
            <p:cNvPr id="11" name="Rectangle 11"/>
            <p:cNvSpPr>
              <a:spLocks noChangeArrowheads="1"/>
            </p:cNvSpPr>
            <p:nvPr/>
          </p:nvSpPr>
          <p:spPr bwMode="hidden">
            <a:xfrm>
              <a:off x="768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defRPr/>
              </a:pPr>
              <a:endParaRPr lang="zh-CN" altLang="en-US" smtClean="0"/>
            </a:p>
          </p:txBody>
        </p:sp>
        <p:sp>
          <p:nvSpPr>
            <p:cNvPr id="12" name="Rectangle 12"/>
            <p:cNvSpPr>
              <a:spLocks noChangeArrowheads="1"/>
            </p:cNvSpPr>
            <p:nvPr/>
          </p:nvSpPr>
          <p:spPr bwMode="hidden">
            <a:xfrm>
              <a:off x="865" y="6"/>
              <a:ext cx="47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defRPr/>
              </a:pPr>
              <a:endParaRPr lang="zh-CN" altLang="en-US" smtClean="0"/>
            </a:p>
          </p:txBody>
        </p:sp>
        <p:sp>
          <p:nvSpPr>
            <p:cNvPr id="13" name="Rectangle 13"/>
            <p:cNvSpPr>
              <a:spLocks noChangeArrowheads="1"/>
            </p:cNvSpPr>
            <p:nvPr/>
          </p:nvSpPr>
          <p:spPr bwMode="hidden">
            <a:xfrm>
              <a:off x="960" y="6"/>
              <a:ext cx="46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defRPr/>
              </a:pPr>
              <a:endParaRPr lang="zh-CN" altLang="en-US" smtClean="0"/>
            </a:p>
          </p:txBody>
        </p:sp>
        <p:sp>
          <p:nvSpPr>
            <p:cNvPr id="14" name="Rectangle 14"/>
            <p:cNvSpPr>
              <a:spLocks noChangeArrowheads="1"/>
            </p:cNvSpPr>
            <p:nvPr/>
          </p:nvSpPr>
          <p:spPr bwMode="hidden">
            <a:xfrm>
              <a:off x="1056" y="6"/>
              <a:ext cx="47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defRPr/>
              </a:pPr>
              <a:endParaRPr lang="zh-CN" altLang="en-US" smtClean="0"/>
            </a:p>
          </p:txBody>
        </p:sp>
        <p:sp>
          <p:nvSpPr>
            <p:cNvPr id="15" name="Rectangle 15"/>
            <p:cNvSpPr>
              <a:spLocks noChangeArrowheads="1"/>
            </p:cNvSpPr>
            <p:nvPr/>
          </p:nvSpPr>
          <p:spPr bwMode="hidden">
            <a:xfrm>
              <a:off x="1152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defRPr/>
              </a:pPr>
              <a:endParaRPr lang="zh-CN" altLang="en-US" smtClean="0"/>
            </a:p>
          </p:txBody>
        </p:sp>
        <p:sp>
          <p:nvSpPr>
            <p:cNvPr id="16" name="Rectangle 16"/>
            <p:cNvSpPr>
              <a:spLocks noChangeArrowheads="1"/>
            </p:cNvSpPr>
            <p:nvPr/>
          </p:nvSpPr>
          <p:spPr bwMode="hidden">
            <a:xfrm>
              <a:off x="1248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defRPr/>
              </a:pPr>
              <a:endParaRPr lang="zh-CN" altLang="en-US" smtClean="0"/>
            </a:p>
          </p:txBody>
        </p:sp>
        <p:sp>
          <p:nvSpPr>
            <p:cNvPr id="17" name="Rectangle 17"/>
            <p:cNvSpPr>
              <a:spLocks noChangeArrowheads="1"/>
            </p:cNvSpPr>
            <p:nvPr/>
          </p:nvSpPr>
          <p:spPr bwMode="hidden">
            <a:xfrm>
              <a:off x="1344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defRPr/>
              </a:pPr>
              <a:endParaRPr lang="zh-CN" altLang="en-US" smtClean="0"/>
            </a:p>
          </p:txBody>
        </p:sp>
        <p:sp>
          <p:nvSpPr>
            <p:cNvPr id="18" name="Rectangle 18"/>
            <p:cNvSpPr>
              <a:spLocks noChangeArrowheads="1"/>
            </p:cNvSpPr>
            <p:nvPr/>
          </p:nvSpPr>
          <p:spPr bwMode="hidden">
            <a:xfrm>
              <a:off x="1441" y="6"/>
              <a:ext cx="47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defRPr/>
              </a:pPr>
              <a:endParaRPr lang="zh-CN" altLang="en-US" smtClean="0"/>
            </a:p>
          </p:txBody>
        </p:sp>
        <p:sp>
          <p:nvSpPr>
            <p:cNvPr id="19" name="Rectangle 19"/>
            <p:cNvSpPr>
              <a:spLocks noChangeArrowheads="1"/>
            </p:cNvSpPr>
            <p:nvPr/>
          </p:nvSpPr>
          <p:spPr bwMode="hidden">
            <a:xfrm>
              <a:off x="1536" y="6"/>
              <a:ext cx="46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defRPr/>
              </a:pPr>
              <a:endParaRPr lang="zh-CN" altLang="en-US" smtClean="0"/>
            </a:p>
          </p:txBody>
        </p:sp>
        <p:sp>
          <p:nvSpPr>
            <p:cNvPr id="20" name="Rectangle 20"/>
            <p:cNvSpPr>
              <a:spLocks noChangeArrowheads="1"/>
            </p:cNvSpPr>
            <p:nvPr/>
          </p:nvSpPr>
          <p:spPr bwMode="hidden">
            <a:xfrm>
              <a:off x="1632" y="6"/>
              <a:ext cx="47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defRPr/>
              </a:pPr>
              <a:endParaRPr lang="zh-CN" altLang="en-US" smtClean="0"/>
            </a:p>
          </p:txBody>
        </p:sp>
        <p:sp>
          <p:nvSpPr>
            <p:cNvPr id="21" name="Rectangle 21"/>
            <p:cNvSpPr>
              <a:spLocks noChangeArrowheads="1"/>
            </p:cNvSpPr>
            <p:nvPr/>
          </p:nvSpPr>
          <p:spPr bwMode="hidden">
            <a:xfrm>
              <a:off x="1728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defRPr/>
              </a:pPr>
              <a:endParaRPr lang="zh-CN" altLang="en-US" smtClean="0"/>
            </a:p>
          </p:txBody>
        </p:sp>
        <p:sp>
          <p:nvSpPr>
            <p:cNvPr id="22" name="Rectangle 22"/>
            <p:cNvSpPr>
              <a:spLocks noChangeArrowheads="1"/>
            </p:cNvSpPr>
            <p:nvPr/>
          </p:nvSpPr>
          <p:spPr bwMode="hidden">
            <a:xfrm>
              <a:off x="1824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defRPr/>
              </a:pPr>
              <a:endParaRPr lang="zh-CN" altLang="en-US" smtClean="0"/>
            </a:p>
          </p:txBody>
        </p:sp>
        <p:sp>
          <p:nvSpPr>
            <p:cNvPr id="23" name="Rectangle 23"/>
            <p:cNvSpPr>
              <a:spLocks noChangeArrowheads="1"/>
            </p:cNvSpPr>
            <p:nvPr/>
          </p:nvSpPr>
          <p:spPr bwMode="hidden">
            <a:xfrm>
              <a:off x="1920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defRPr/>
              </a:pPr>
              <a:endParaRPr lang="zh-CN" altLang="en-US" smtClean="0"/>
            </a:p>
          </p:txBody>
        </p:sp>
        <p:sp>
          <p:nvSpPr>
            <p:cNvPr id="24" name="Rectangle 24"/>
            <p:cNvSpPr>
              <a:spLocks noChangeArrowheads="1"/>
            </p:cNvSpPr>
            <p:nvPr/>
          </p:nvSpPr>
          <p:spPr bwMode="hidden">
            <a:xfrm>
              <a:off x="2016" y="6"/>
              <a:ext cx="45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defRPr/>
              </a:pPr>
              <a:endParaRPr lang="zh-CN" altLang="en-US" smtClean="0"/>
            </a:p>
          </p:txBody>
        </p:sp>
        <p:sp>
          <p:nvSpPr>
            <p:cNvPr id="25" name="Rectangle 25"/>
            <p:cNvSpPr>
              <a:spLocks noChangeArrowheads="1"/>
            </p:cNvSpPr>
            <p:nvPr/>
          </p:nvSpPr>
          <p:spPr bwMode="hidden">
            <a:xfrm>
              <a:off x="2112" y="6"/>
              <a:ext cx="46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defRPr/>
              </a:pPr>
              <a:endParaRPr lang="zh-CN" altLang="en-US" smtClean="0"/>
            </a:p>
          </p:txBody>
        </p:sp>
        <p:sp>
          <p:nvSpPr>
            <p:cNvPr id="26" name="Rectangle 26"/>
            <p:cNvSpPr>
              <a:spLocks noChangeArrowheads="1"/>
            </p:cNvSpPr>
            <p:nvPr/>
          </p:nvSpPr>
          <p:spPr bwMode="hidden">
            <a:xfrm>
              <a:off x="2208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defRPr/>
              </a:pPr>
              <a:endParaRPr lang="zh-CN" altLang="en-US" smtClean="0"/>
            </a:p>
          </p:txBody>
        </p:sp>
        <p:sp>
          <p:nvSpPr>
            <p:cNvPr id="27" name="Rectangle 27"/>
            <p:cNvSpPr>
              <a:spLocks noChangeArrowheads="1"/>
            </p:cNvSpPr>
            <p:nvPr/>
          </p:nvSpPr>
          <p:spPr bwMode="hidden">
            <a:xfrm>
              <a:off x="2304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defRPr/>
              </a:pPr>
              <a:endParaRPr lang="zh-CN" altLang="en-US" smtClean="0"/>
            </a:p>
          </p:txBody>
        </p:sp>
        <p:sp>
          <p:nvSpPr>
            <p:cNvPr id="28" name="Rectangle 28"/>
            <p:cNvSpPr>
              <a:spLocks noChangeArrowheads="1"/>
            </p:cNvSpPr>
            <p:nvPr/>
          </p:nvSpPr>
          <p:spPr bwMode="hidden">
            <a:xfrm>
              <a:off x="2400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defRPr/>
              </a:pPr>
              <a:endParaRPr lang="zh-CN" altLang="en-US" smtClean="0"/>
            </a:p>
          </p:txBody>
        </p:sp>
        <p:sp>
          <p:nvSpPr>
            <p:cNvPr id="29" name="Rectangle 29"/>
            <p:cNvSpPr>
              <a:spLocks noChangeArrowheads="1"/>
            </p:cNvSpPr>
            <p:nvPr/>
          </p:nvSpPr>
          <p:spPr bwMode="hidden">
            <a:xfrm>
              <a:off x="2495" y="6"/>
              <a:ext cx="45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defRPr/>
              </a:pPr>
              <a:endParaRPr lang="zh-CN" altLang="en-US" smtClean="0"/>
            </a:p>
          </p:txBody>
        </p:sp>
        <p:sp>
          <p:nvSpPr>
            <p:cNvPr id="30" name="Rectangle 30"/>
            <p:cNvSpPr>
              <a:spLocks noChangeArrowheads="1"/>
            </p:cNvSpPr>
            <p:nvPr/>
          </p:nvSpPr>
          <p:spPr bwMode="hidden">
            <a:xfrm>
              <a:off x="2592" y="6"/>
              <a:ext cx="45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defRPr/>
              </a:pPr>
              <a:endParaRPr lang="zh-CN" altLang="en-US" smtClean="0"/>
            </a:p>
          </p:txBody>
        </p:sp>
        <p:sp>
          <p:nvSpPr>
            <p:cNvPr id="31" name="Rectangle 31"/>
            <p:cNvSpPr>
              <a:spLocks noChangeArrowheads="1"/>
            </p:cNvSpPr>
            <p:nvPr/>
          </p:nvSpPr>
          <p:spPr bwMode="hidden">
            <a:xfrm>
              <a:off x="2688" y="6"/>
              <a:ext cx="47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defRPr/>
              </a:pPr>
              <a:endParaRPr lang="zh-CN" altLang="en-US" smtClean="0"/>
            </a:p>
          </p:txBody>
        </p:sp>
        <p:sp>
          <p:nvSpPr>
            <p:cNvPr id="32" name="Rectangle 32"/>
            <p:cNvSpPr>
              <a:spLocks noChangeArrowheads="1"/>
            </p:cNvSpPr>
            <p:nvPr/>
          </p:nvSpPr>
          <p:spPr bwMode="hidden">
            <a:xfrm>
              <a:off x="2784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defRPr/>
              </a:pPr>
              <a:endParaRPr lang="zh-CN" altLang="en-US" smtClean="0"/>
            </a:p>
          </p:txBody>
        </p:sp>
        <p:sp>
          <p:nvSpPr>
            <p:cNvPr id="33" name="Rectangle 33"/>
            <p:cNvSpPr>
              <a:spLocks noChangeArrowheads="1"/>
            </p:cNvSpPr>
            <p:nvPr/>
          </p:nvSpPr>
          <p:spPr bwMode="hidden">
            <a:xfrm>
              <a:off x="2880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defRPr/>
              </a:pPr>
              <a:endParaRPr lang="zh-CN" altLang="en-US" smtClean="0"/>
            </a:p>
          </p:txBody>
        </p:sp>
        <p:sp>
          <p:nvSpPr>
            <p:cNvPr id="34" name="Rectangle 34"/>
            <p:cNvSpPr>
              <a:spLocks noChangeArrowheads="1"/>
            </p:cNvSpPr>
            <p:nvPr/>
          </p:nvSpPr>
          <p:spPr bwMode="hidden">
            <a:xfrm>
              <a:off x="2976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defRPr/>
              </a:pPr>
              <a:endParaRPr lang="zh-CN" altLang="en-US" smtClean="0"/>
            </a:p>
          </p:txBody>
        </p:sp>
        <p:sp>
          <p:nvSpPr>
            <p:cNvPr id="35" name="Rectangle 35"/>
            <p:cNvSpPr>
              <a:spLocks noChangeArrowheads="1"/>
            </p:cNvSpPr>
            <p:nvPr/>
          </p:nvSpPr>
          <p:spPr bwMode="hidden">
            <a:xfrm>
              <a:off x="3071" y="6"/>
              <a:ext cx="45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defRPr/>
              </a:pPr>
              <a:endParaRPr lang="zh-CN" altLang="en-US" smtClean="0"/>
            </a:p>
          </p:txBody>
        </p:sp>
        <p:sp>
          <p:nvSpPr>
            <p:cNvPr id="36" name="Rectangle 36"/>
            <p:cNvSpPr>
              <a:spLocks noChangeArrowheads="1"/>
            </p:cNvSpPr>
            <p:nvPr/>
          </p:nvSpPr>
          <p:spPr bwMode="hidden">
            <a:xfrm>
              <a:off x="3168" y="6"/>
              <a:ext cx="45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defRPr/>
              </a:pPr>
              <a:endParaRPr lang="zh-CN" altLang="en-US" smtClean="0"/>
            </a:p>
          </p:txBody>
        </p:sp>
        <p:sp>
          <p:nvSpPr>
            <p:cNvPr id="37" name="Rectangle 37"/>
            <p:cNvSpPr>
              <a:spLocks noChangeArrowheads="1"/>
            </p:cNvSpPr>
            <p:nvPr/>
          </p:nvSpPr>
          <p:spPr bwMode="hidden">
            <a:xfrm>
              <a:off x="3264" y="6"/>
              <a:ext cx="47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defRPr/>
              </a:pPr>
              <a:endParaRPr lang="zh-CN" altLang="en-US" smtClean="0"/>
            </a:p>
          </p:txBody>
        </p:sp>
        <p:sp>
          <p:nvSpPr>
            <p:cNvPr id="38" name="Rectangle 38"/>
            <p:cNvSpPr>
              <a:spLocks noChangeArrowheads="1"/>
            </p:cNvSpPr>
            <p:nvPr/>
          </p:nvSpPr>
          <p:spPr bwMode="hidden">
            <a:xfrm>
              <a:off x="3360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defRPr/>
              </a:pPr>
              <a:endParaRPr lang="zh-CN" altLang="en-US" smtClean="0"/>
            </a:p>
          </p:txBody>
        </p:sp>
        <p:sp>
          <p:nvSpPr>
            <p:cNvPr id="39" name="Rectangle 39"/>
            <p:cNvSpPr>
              <a:spLocks noChangeArrowheads="1"/>
            </p:cNvSpPr>
            <p:nvPr/>
          </p:nvSpPr>
          <p:spPr bwMode="hidden">
            <a:xfrm>
              <a:off x="3456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defRPr/>
              </a:pPr>
              <a:endParaRPr lang="zh-CN" altLang="en-US" smtClean="0"/>
            </a:p>
          </p:txBody>
        </p:sp>
        <p:sp>
          <p:nvSpPr>
            <p:cNvPr id="40" name="Rectangle 40"/>
            <p:cNvSpPr>
              <a:spLocks noChangeArrowheads="1"/>
            </p:cNvSpPr>
            <p:nvPr/>
          </p:nvSpPr>
          <p:spPr bwMode="hidden">
            <a:xfrm>
              <a:off x="3552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defRPr/>
              </a:pPr>
              <a:endParaRPr lang="zh-CN" altLang="en-US" smtClean="0"/>
            </a:p>
          </p:txBody>
        </p:sp>
        <p:sp>
          <p:nvSpPr>
            <p:cNvPr id="41" name="Rectangle 41"/>
            <p:cNvSpPr>
              <a:spLocks noChangeArrowheads="1"/>
            </p:cNvSpPr>
            <p:nvPr/>
          </p:nvSpPr>
          <p:spPr bwMode="hidden">
            <a:xfrm>
              <a:off x="3649" y="6"/>
              <a:ext cx="47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defRPr/>
              </a:pPr>
              <a:endParaRPr lang="zh-CN" altLang="en-US" smtClean="0"/>
            </a:p>
          </p:txBody>
        </p:sp>
        <p:sp>
          <p:nvSpPr>
            <p:cNvPr id="42" name="Rectangle 42"/>
            <p:cNvSpPr>
              <a:spLocks noChangeArrowheads="1"/>
            </p:cNvSpPr>
            <p:nvPr/>
          </p:nvSpPr>
          <p:spPr bwMode="hidden">
            <a:xfrm>
              <a:off x="3744" y="6"/>
              <a:ext cx="46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defRPr/>
              </a:pPr>
              <a:endParaRPr lang="zh-CN" altLang="en-US" smtClean="0"/>
            </a:p>
          </p:txBody>
        </p:sp>
        <p:sp>
          <p:nvSpPr>
            <p:cNvPr id="43" name="Rectangle 43"/>
            <p:cNvSpPr>
              <a:spLocks noChangeArrowheads="1"/>
            </p:cNvSpPr>
            <p:nvPr/>
          </p:nvSpPr>
          <p:spPr bwMode="hidden">
            <a:xfrm>
              <a:off x="3840" y="6"/>
              <a:ext cx="47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defRPr/>
              </a:pPr>
              <a:endParaRPr lang="zh-CN" altLang="en-US" smtClean="0"/>
            </a:p>
          </p:txBody>
        </p:sp>
        <p:sp>
          <p:nvSpPr>
            <p:cNvPr id="44" name="Rectangle 44"/>
            <p:cNvSpPr>
              <a:spLocks noChangeArrowheads="1"/>
            </p:cNvSpPr>
            <p:nvPr/>
          </p:nvSpPr>
          <p:spPr bwMode="hidden">
            <a:xfrm>
              <a:off x="3936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defRPr/>
              </a:pPr>
              <a:endParaRPr lang="zh-CN" altLang="en-US" smtClean="0"/>
            </a:p>
          </p:txBody>
        </p:sp>
        <p:sp>
          <p:nvSpPr>
            <p:cNvPr id="45" name="Rectangle 45"/>
            <p:cNvSpPr>
              <a:spLocks noChangeArrowheads="1"/>
            </p:cNvSpPr>
            <p:nvPr/>
          </p:nvSpPr>
          <p:spPr bwMode="hidden">
            <a:xfrm>
              <a:off x="4032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defRPr/>
              </a:pPr>
              <a:endParaRPr lang="zh-CN" altLang="en-US" smtClean="0"/>
            </a:p>
          </p:txBody>
        </p:sp>
        <p:sp>
          <p:nvSpPr>
            <p:cNvPr id="46" name="Rectangle 46"/>
            <p:cNvSpPr>
              <a:spLocks noChangeArrowheads="1"/>
            </p:cNvSpPr>
            <p:nvPr/>
          </p:nvSpPr>
          <p:spPr bwMode="hidden">
            <a:xfrm>
              <a:off x="4128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defRPr/>
              </a:pPr>
              <a:endParaRPr lang="zh-CN" altLang="en-US" smtClean="0"/>
            </a:p>
          </p:txBody>
        </p:sp>
        <p:sp>
          <p:nvSpPr>
            <p:cNvPr id="47" name="Rectangle 47"/>
            <p:cNvSpPr>
              <a:spLocks noChangeArrowheads="1"/>
            </p:cNvSpPr>
            <p:nvPr/>
          </p:nvSpPr>
          <p:spPr bwMode="hidden">
            <a:xfrm>
              <a:off x="4225" y="6"/>
              <a:ext cx="47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defRPr/>
              </a:pPr>
              <a:endParaRPr lang="zh-CN" altLang="en-US" smtClean="0"/>
            </a:p>
          </p:txBody>
        </p:sp>
        <p:sp>
          <p:nvSpPr>
            <p:cNvPr id="48" name="Rectangle 48"/>
            <p:cNvSpPr>
              <a:spLocks noChangeArrowheads="1"/>
            </p:cNvSpPr>
            <p:nvPr/>
          </p:nvSpPr>
          <p:spPr bwMode="hidden">
            <a:xfrm>
              <a:off x="4320" y="6"/>
              <a:ext cx="46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defRPr/>
              </a:pPr>
              <a:endParaRPr lang="zh-CN" altLang="en-US" smtClean="0"/>
            </a:p>
          </p:txBody>
        </p:sp>
        <p:sp>
          <p:nvSpPr>
            <p:cNvPr id="49" name="Rectangle 49"/>
            <p:cNvSpPr>
              <a:spLocks noChangeArrowheads="1"/>
            </p:cNvSpPr>
            <p:nvPr/>
          </p:nvSpPr>
          <p:spPr bwMode="hidden">
            <a:xfrm>
              <a:off x="4416" y="6"/>
              <a:ext cx="47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defRPr/>
              </a:pPr>
              <a:endParaRPr lang="zh-CN" altLang="en-US" smtClean="0"/>
            </a:p>
          </p:txBody>
        </p:sp>
        <p:sp>
          <p:nvSpPr>
            <p:cNvPr id="50" name="Rectangle 50"/>
            <p:cNvSpPr>
              <a:spLocks noChangeArrowheads="1"/>
            </p:cNvSpPr>
            <p:nvPr/>
          </p:nvSpPr>
          <p:spPr bwMode="hidden">
            <a:xfrm>
              <a:off x="4512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defRPr/>
              </a:pPr>
              <a:endParaRPr lang="zh-CN" altLang="en-US" smtClean="0"/>
            </a:p>
          </p:txBody>
        </p:sp>
        <p:sp>
          <p:nvSpPr>
            <p:cNvPr id="51" name="Rectangle 51"/>
            <p:cNvSpPr>
              <a:spLocks noChangeArrowheads="1"/>
            </p:cNvSpPr>
            <p:nvPr/>
          </p:nvSpPr>
          <p:spPr bwMode="hidden">
            <a:xfrm>
              <a:off x="4608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defRPr/>
              </a:pPr>
              <a:endParaRPr lang="zh-CN" altLang="en-US" smtClean="0"/>
            </a:p>
          </p:txBody>
        </p:sp>
        <p:sp>
          <p:nvSpPr>
            <p:cNvPr id="52" name="Rectangle 52"/>
            <p:cNvSpPr>
              <a:spLocks noChangeArrowheads="1"/>
            </p:cNvSpPr>
            <p:nvPr/>
          </p:nvSpPr>
          <p:spPr bwMode="hidden">
            <a:xfrm>
              <a:off x="4704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defRPr/>
              </a:pPr>
              <a:endParaRPr lang="zh-CN" altLang="en-US" smtClean="0"/>
            </a:p>
          </p:txBody>
        </p:sp>
        <p:sp>
          <p:nvSpPr>
            <p:cNvPr id="53" name="Rectangle 53"/>
            <p:cNvSpPr>
              <a:spLocks noChangeArrowheads="1"/>
            </p:cNvSpPr>
            <p:nvPr/>
          </p:nvSpPr>
          <p:spPr bwMode="hidden">
            <a:xfrm>
              <a:off x="4801" y="6"/>
              <a:ext cx="47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defRPr/>
              </a:pPr>
              <a:endParaRPr lang="zh-CN" altLang="en-US" smtClean="0"/>
            </a:p>
          </p:txBody>
        </p:sp>
        <p:sp>
          <p:nvSpPr>
            <p:cNvPr id="54" name="Rectangle 54"/>
            <p:cNvSpPr>
              <a:spLocks noChangeArrowheads="1"/>
            </p:cNvSpPr>
            <p:nvPr/>
          </p:nvSpPr>
          <p:spPr bwMode="hidden">
            <a:xfrm>
              <a:off x="4896" y="6"/>
              <a:ext cx="46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defRPr/>
              </a:pPr>
              <a:endParaRPr lang="zh-CN" altLang="en-US" smtClean="0"/>
            </a:p>
          </p:txBody>
        </p:sp>
        <p:sp>
          <p:nvSpPr>
            <p:cNvPr id="55" name="Rectangle 55"/>
            <p:cNvSpPr>
              <a:spLocks noChangeArrowheads="1"/>
            </p:cNvSpPr>
            <p:nvPr/>
          </p:nvSpPr>
          <p:spPr bwMode="hidden">
            <a:xfrm>
              <a:off x="4992" y="6"/>
              <a:ext cx="47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defRPr/>
              </a:pPr>
              <a:endParaRPr lang="zh-CN" altLang="en-US" smtClean="0"/>
            </a:p>
          </p:txBody>
        </p:sp>
        <p:sp>
          <p:nvSpPr>
            <p:cNvPr id="56" name="Rectangle 56"/>
            <p:cNvSpPr>
              <a:spLocks noChangeArrowheads="1"/>
            </p:cNvSpPr>
            <p:nvPr/>
          </p:nvSpPr>
          <p:spPr bwMode="hidden">
            <a:xfrm>
              <a:off x="5088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defRPr/>
              </a:pPr>
              <a:endParaRPr lang="zh-CN" altLang="en-US" smtClean="0"/>
            </a:p>
          </p:txBody>
        </p:sp>
        <p:sp>
          <p:nvSpPr>
            <p:cNvPr id="57" name="Rectangle 57"/>
            <p:cNvSpPr>
              <a:spLocks noChangeArrowheads="1"/>
            </p:cNvSpPr>
            <p:nvPr/>
          </p:nvSpPr>
          <p:spPr bwMode="hidden">
            <a:xfrm>
              <a:off x="5184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defRPr/>
              </a:pPr>
              <a:endParaRPr lang="zh-CN" altLang="en-US" smtClean="0"/>
            </a:p>
          </p:txBody>
        </p:sp>
        <p:sp>
          <p:nvSpPr>
            <p:cNvPr id="58" name="Rectangle 58"/>
            <p:cNvSpPr>
              <a:spLocks noChangeArrowheads="1"/>
            </p:cNvSpPr>
            <p:nvPr/>
          </p:nvSpPr>
          <p:spPr bwMode="hidden">
            <a:xfrm>
              <a:off x="5280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defRPr/>
              </a:pPr>
              <a:endParaRPr lang="zh-CN" altLang="en-US" smtClean="0"/>
            </a:p>
          </p:txBody>
        </p:sp>
        <p:sp>
          <p:nvSpPr>
            <p:cNvPr id="59" name="Rectangle 59"/>
            <p:cNvSpPr>
              <a:spLocks noChangeArrowheads="1"/>
            </p:cNvSpPr>
            <p:nvPr/>
          </p:nvSpPr>
          <p:spPr bwMode="hidden">
            <a:xfrm>
              <a:off x="5376" y="6"/>
              <a:ext cx="45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defRPr/>
              </a:pPr>
              <a:endParaRPr lang="zh-CN" altLang="en-US" smtClean="0"/>
            </a:p>
          </p:txBody>
        </p:sp>
        <p:sp>
          <p:nvSpPr>
            <p:cNvPr id="60" name="Rectangle 60"/>
            <p:cNvSpPr>
              <a:spLocks noChangeArrowheads="1"/>
            </p:cNvSpPr>
            <p:nvPr/>
          </p:nvSpPr>
          <p:spPr bwMode="hidden">
            <a:xfrm>
              <a:off x="5472" y="6"/>
              <a:ext cx="46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defRPr/>
              </a:pPr>
              <a:endParaRPr lang="zh-CN" altLang="en-US" smtClean="0"/>
            </a:p>
          </p:txBody>
        </p:sp>
        <p:sp>
          <p:nvSpPr>
            <p:cNvPr id="61" name="Rectangle 61"/>
            <p:cNvSpPr>
              <a:spLocks noChangeArrowheads="1"/>
            </p:cNvSpPr>
            <p:nvPr/>
          </p:nvSpPr>
          <p:spPr bwMode="hidden">
            <a:xfrm>
              <a:off x="5568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defRPr/>
              </a:pPr>
              <a:endParaRPr lang="zh-CN" altLang="en-US" smtClean="0"/>
            </a:p>
          </p:txBody>
        </p:sp>
        <p:sp>
          <p:nvSpPr>
            <p:cNvPr id="62" name="Rectangle 62"/>
            <p:cNvSpPr>
              <a:spLocks noChangeArrowheads="1"/>
            </p:cNvSpPr>
            <p:nvPr/>
          </p:nvSpPr>
          <p:spPr bwMode="hidden">
            <a:xfrm>
              <a:off x="5664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defRPr/>
              </a:pPr>
              <a:endParaRPr lang="zh-CN" altLang="en-US" smtClean="0"/>
            </a:p>
          </p:txBody>
        </p:sp>
        <p:sp>
          <p:nvSpPr>
            <p:cNvPr id="63" name="Rectangle 63"/>
            <p:cNvSpPr>
              <a:spLocks noChangeArrowheads="1"/>
            </p:cNvSpPr>
            <p:nvPr/>
          </p:nvSpPr>
          <p:spPr bwMode="hidden">
            <a:xfrm>
              <a:off x="431" y="0"/>
              <a:ext cx="5331" cy="4320"/>
            </a:xfrm>
            <a:prstGeom prst="rect">
              <a:avLst/>
            </a:prstGeom>
            <a:solidFill>
              <a:schemeClr val="accent1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defRPr/>
              </a:pPr>
              <a:endParaRPr lang="zh-CN" altLang="en-US" smtClean="0"/>
            </a:p>
          </p:txBody>
        </p:sp>
        <p:sp>
          <p:nvSpPr>
            <p:cNvPr id="64" name="Rectangle 64"/>
            <p:cNvSpPr>
              <a:spLocks noChangeArrowheads="1"/>
            </p:cNvSpPr>
            <p:nvPr/>
          </p:nvSpPr>
          <p:spPr bwMode="blackGray">
            <a:xfrm>
              <a:off x="0" y="1081"/>
              <a:ext cx="4378" cy="47"/>
            </a:xfrm>
            <a:prstGeom prst="rect">
              <a:avLst/>
            </a:prstGeom>
            <a:solidFill>
              <a:schemeClr val="hlink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defRPr/>
              </a:pPr>
              <a:endParaRPr lang="zh-CN" altLang="en-US" smtClean="0"/>
            </a:p>
          </p:txBody>
        </p:sp>
      </p:grpSp>
      <p:sp>
        <p:nvSpPr>
          <p:cNvPr id="65" name="页脚占位符 1"/>
          <p:cNvSpPr>
            <a:spLocks noGrp="1"/>
          </p:cNvSpPr>
          <p:nvPr>
            <p:ph type="ftr" sz="quarter" idx="10"/>
          </p:nvPr>
        </p:nvSpPr>
        <p:spPr>
          <a:xfrm>
            <a:off x="0" y="0"/>
            <a:ext cx="0" cy="0"/>
          </a:xfr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000">
                <a:latin typeface="Helvetica" panose="020B0604020202020204" pitchFamily="34" charset="0"/>
              </a:defRPr>
            </a:lvl1pPr>
          </a:lstStyle>
          <a:p>
            <a:pPr>
              <a:defRPr/>
            </a:pPr>
            <a:r>
              <a:rPr lang="en-US" altLang="zh-CN"/>
              <a:t>These slides are designed to accompany </a:t>
            </a:r>
            <a:r>
              <a:rPr lang="en-US" altLang="zh-CN" i="1"/>
              <a:t>Software Engineering: A Practitioner’s Approach, 7/e  </a:t>
            </a:r>
            <a:r>
              <a:rPr lang="en-US" altLang="zh-CN"/>
              <a:t>(McGraw-Hill, 2009). Slides copyright 2009 by Roger Pressman.</a:t>
            </a:r>
            <a:endParaRPr lang="en-US" altLang="zh-CN" sz="2400">
              <a:latin typeface="Palatino" pitchFamily="-128" charset="0"/>
            </a:endParaRPr>
          </a:p>
        </p:txBody>
      </p:sp>
      <p:sp>
        <p:nvSpPr>
          <p:cNvPr id="66" name="灯片编号占位符 2"/>
          <p:cNvSpPr>
            <a:spLocks noGrp="1"/>
          </p:cNvSpPr>
          <p:nvPr>
            <p:ph type="sldNum" sz="quarter" idx="11"/>
          </p:nvPr>
        </p:nvSpPr>
        <p:spPr>
          <a:xfrm>
            <a:off x="0" y="0"/>
            <a:ext cx="0" cy="0"/>
          </a:xfr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000">
                <a:latin typeface="Helvetica" panose="020B0604020202020204" pitchFamily="34" charset="0"/>
              </a:defRPr>
            </a:lvl1pPr>
          </a:lstStyle>
          <a:p>
            <a:pPr>
              <a:defRPr/>
            </a:pPr>
            <a:fld id="{CEC59BF8-4E6B-47A0-98C7-30B125B03D1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922792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65"/>
          <p:cNvSpPr>
            <a:spLocks noGrp="1" noChangeArrowheads="1"/>
          </p:cNvSpPr>
          <p:nvPr>
            <p:ph type="title"/>
          </p:nvPr>
        </p:nvSpPr>
        <p:spPr bwMode="auto">
          <a:xfrm>
            <a:off x="1219200" y="990600"/>
            <a:ext cx="6705600" cy="633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title style</a:t>
            </a:r>
          </a:p>
        </p:txBody>
      </p:sp>
      <p:sp>
        <p:nvSpPr>
          <p:cNvPr id="1027" name="Rectangle 66"/>
          <p:cNvSpPr>
            <a:spLocks noGrp="1" noChangeArrowheads="1"/>
          </p:cNvSpPr>
          <p:nvPr>
            <p:ph type="body" idx="1"/>
          </p:nvPr>
        </p:nvSpPr>
        <p:spPr bwMode="auto">
          <a:xfrm>
            <a:off x="1828800" y="1905000"/>
            <a:ext cx="6934200" cy="419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59" r:id="rId1"/>
    <p:sldLayoutId id="2147483960" r:id="rId2"/>
    <p:sldLayoutId id="2147483961" r:id="rId3"/>
  </p:sldLayoutIdLst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Helvetica" pitchFamily="-12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Helvetica" pitchFamily="-12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Helvetica" pitchFamily="-12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Helvetica" pitchFamily="-12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Helvetica" pitchFamily="-12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Helvetica" pitchFamily="-12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Helvetica" pitchFamily="-12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Helvetica" pitchFamily="-12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75000"/>
        <a:buFont typeface="Wingdings" panose="05000000000000000000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70000"/>
        <a:buFont typeface="Wingdings" panose="05000000000000000000" pitchFamily="2" charset="2"/>
        <a:buChar char="n"/>
        <a:defRPr sz="20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Char char="•"/>
        <a:defRPr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Char char="•"/>
        <a:defRPr sz="16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85000"/>
        <a:buChar char="•"/>
        <a:defRPr sz="16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SzPct val="85000"/>
        <a:buChar char="•"/>
        <a:defRPr sz="16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SzPct val="85000"/>
        <a:buChar char="•"/>
        <a:defRPr sz="16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SzPct val="85000"/>
        <a:buChar char="•"/>
        <a:defRPr sz="16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SzPct val="85000"/>
        <a:buChar char="•"/>
        <a:defRPr sz="1600">
          <a:solidFill>
            <a:schemeClr val="tx1"/>
          </a:solidFill>
          <a:latin typeface="+mn-lt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1.png"/><Relationship Id="rId4" Type="http://schemas.openxmlformats.org/officeDocument/2006/relationships/oleObject" Target="../embeddings/oleObject1.bin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7" Type="http://schemas.openxmlformats.org/officeDocument/2006/relationships/image" Target="../media/image14.w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15.png"/><Relationship Id="rId4" Type="http://schemas.openxmlformats.org/officeDocument/2006/relationships/image" Target="../media/image13.w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灯片编号占位符 4"/>
          <p:cNvSpPr>
            <a:spLocks noGrp="1"/>
          </p:cNvSpPr>
          <p:nvPr>
            <p:ph type="sldNum" sz="quarter" idx="11"/>
          </p:nvPr>
        </p:nvSpPr>
        <p:spPr bwMode="auto">
          <a:xfrm>
            <a:off x="7543800" y="6248400"/>
            <a:ext cx="12954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7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Helvetica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Helvetica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Char char="•"/>
              <a:defRPr sz="1600">
                <a:solidFill>
                  <a:schemeClr val="tx1"/>
                </a:solidFill>
                <a:latin typeface="Helvetica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85000"/>
              <a:buChar char="•"/>
              <a:defRPr sz="1600">
                <a:solidFill>
                  <a:schemeClr val="tx1"/>
                </a:solidFill>
                <a:latin typeface="Helvetica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1600">
                <a:solidFill>
                  <a:schemeClr val="tx1"/>
                </a:solidFill>
                <a:latin typeface="Helvetica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1600">
                <a:solidFill>
                  <a:schemeClr val="tx1"/>
                </a:solidFill>
                <a:latin typeface="Helvetica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1600">
                <a:solidFill>
                  <a:schemeClr val="tx1"/>
                </a:solidFill>
                <a:latin typeface="Helvetica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1600">
                <a:solidFill>
                  <a:schemeClr val="tx1"/>
                </a:solidFill>
                <a:latin typeface="Helvetica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288D3194-ACAD-47F1-BD70-DB901F06A6DC}" type="slidenum">
              <a:rPr lang="en-US" altLang="zh-CN" sz="10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1</a:t>
            </a:fld>
            <a:endParaRPr lang="en-US" altLang="zh-CN" sz="1000" smtClean="0"/>
          </a:p>
        </p:txBody>
      </p:sp>
      <p:sp>
        <p:nvSpPr>
          <p:cNvPr id="7171" name="Rectangle 2"/>
          <p:cNvSpPr>
            <a:spLocks noGrp="1" noChangeArrowheads="1"/>
          </p:cNvSpPr>
          <p:nvPr>
            <p:ph type="title"/>
          </p:nvPr>
        </p:nvSpPr>
        <p:spPr>
          <a:xfrm>
            <a:off x="1219200" y="1066800"/>
            <a:ext cx="7924800" cy="633413"/>
          </a:xfrm>
        </p:spPr>
        <p:txBody>
          <a:bodyPr/>
          <a:lstStyle/>
          <a:p>
            <a:pPr eaLnBrk="1" hangingPunct="1"/>
            <a:r>
              <a:rPr lang="en-US" altLang="zh-CN" smtClean="0">
                <a:ea typeface="宋体" panose="02010600030101010101" pitchFamily="2" charset="-122"/>
              </a:rPr>
              <a:t>UNIT 2</a:t>
            </a:r>
          </a:p>
        </p:txBody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1752600"/>
            <a:ext cx="9144000" cy="990600"/>
          </a:xfrm>
        </p:spPr>
        <p:txBody>
          <a:bodyPr/>
          <a:lstStyle/>
          <a:p>
            <a:pPr marL="0" indent="0" algn="ctr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4800" b="1" smtClean="0">
                <a:solidFill>
                  <a:schemeClr val="folHlink"/>
                </a:solidFill>
                <a:ea typeface="宋体" panose="02010600030101010101" pitchFamily="2" charset="-122"/>
              </a:rPr>
              <a:t>Software Process</a:t>
            </a:r>
          </a:p>
          <a:p>
            <a:pPr marL="0" indent="0" algn="ctr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zh-CN" altLang="en-US" sz="4800" b="1" smtClean="0">
                <a:solidFill>
                  <a:schemeClr val="folHlink"/>
                </a:solidFill>
                <a:ea typeface="宋体" panose="02010600030101010101" pitchFamily="2" charset="-122"/>
              </a:rPr>
              <a:t>（教材</a:t>
            </a:r>
            <a:r>
              <a:rPr lang="en-US" altLang="zh-CN" sz="4800" b="1" smtClean="0">
                <a:solidFill>
                  <a:schemeClr val="folHlink"/>
                </a:solidFill>
                <a:ea typeface="宋体" panose="02010600030101010101" pitchFamily="2" charset="-122"/>
              </a:rPr>
              <a:t>3-5</a:t>
            </a:r>
            <a:r>
              <a:rPr lang="zh-CN" altLang="en-US" sz="4800" b="1" smtClean="0">
                <a:solidFill>
                  <a:schemeClr val="folHlink"/>
                </a:solidFill>
                <a:ea typeface="宋体" panose="02010600030101010101" pitchFamily="2" charset="-122"/>
              </a:rPr>
              <a:t>章）</a:t>
            </a:r>
            <a:endParaRPr lang="en-US" altLang="zh-CN" sz="4800" b="1" smtClean="0">
              <a:solidFill>
                <a:schemeClr val="folHlink"/>
              </a:solidFill>
              <a:ea typeface="宋体" panose="02010600030101010101" pitchFamily="2" charset="-122"/>
            </a:endParaRPr>
          </a:p>
          <a:p>
            <a:pPr marL="0" indent="0" algn="ctr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endParaRPr lang="en-US" altLang="zh-CN" sz="4800" b="1" smtClean="0">
              <a:solidFill>
                <a:schemeClr val="folHlink"/>
              </a:solidFill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灯片编号占位符 4"/>
          <p:cNvSpPr>
            <a:spLocks noGrp="1"/>
          </p:cNvSpPr>
          <p:nvPr>
            <p:ph type="sldNum" sz="quarter" idx="11"/>
          </p:nvPr>
        </p:nvSpPr>
        <p:spPr bwMode="auto">
          <a:xfrm>
            <a:off x="7543800" y="6248400"/>
            <a:ext cx="12954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7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Helvetica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Helvetica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Char char="•"/>
              <a:defRPr sz="1600">
                <a:solidFill>
                  <a:schemeClr val="tx1"/>
                </a:solidFill>
                <a:latin typeface="Helvetica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85000"/>
              <a:buChar char="•"/>
              <a:defRPr sz="1600">
                <a:solidFill>
                  <a:schemeClr val="tx1"/>
                </a:solidFill>
                <a:latin typeface="Helvetica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1600">
                <a:solidFill>
                  <a:schemeClr val="tx1"/>
                </a:solidFill>
                <a:latin typeface="Helvetica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1600">
                <a:solidFill>
                  <a:schemeClr val="tx1"/>
                </a:solidFill>
                <a:latin typeface="Helvetica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1600">
                <a:solidFill>
                  <a:schemeClr val="tx1"/>
                </a:solidFill>
                <a:latin typeface="Helvetica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1600">
                <a:solidFill>
                  <a:schemeClr val="tx1"/>
                </a:solidFill>
                <a:latin typeface="Helvetica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449336AB-3D41-4C26-96AD-D5BAD4E982FA}" type="slidenum">
              <a:rPr lang="en-US" altLang="zh-CN" sz="10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10</a:t>
            </a:fld>
            <a:endParaRPr lang="en-US" altLang="zh-CN" sz="1000" smtClean="0"/>
          </a:p>
        </p:txBody>
      </p:sp>
      <p:sp>
        <p:nvSpPr>
          <p:cNvPr id="2457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>
                <a:ea typeface="宋体" panose="02010600030101010101" pitchFamily="2" charset="-122"/>
              </a:rPr>
              <a:t>过程模式的类型</a:t>
            </a:r>
            <a:endParaRPr lang="en-US" altLang="zh-CN" smtClean="0">
              <a:ea typeface="宋体" panose="02010600030101010101" pitchFamily="2" charset="-122"/>
            </a:endParaRPr>
          </a:p>
        </p:txBody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1905000"/>
            <a:ext cx="8305800" cy="4953000"/>
          </a:xfrm>
        </p:spPr>
        <p:txBody>
          <a:bodyPr/>
          <a:lstStyle/>
          <a:p>
            <a:r>
              <a:rPr lang="zh-CN" altLang="en-US" smtClean="0">
                <a:ea typeface="宋体" panose="02010600030101010101" pitchFamily="2" charset="-122"/>
              </a:rPr>
              <a:t>阶段模式（</a:t>
            </a:r>
            <a:r>
              <a:rPr lang="en-US" altLang="zh-CN" smtClean="0">
                <a:ea typeface="宋体" panose="02010600030101010101" pitchFamily="2" charset="-122"/>
              </a:rPr>
              <a:t>phase pattern</a:t>
            </a:r>
            <a:r>
              <a:rPr lang="zh-CN" altLang="en-US" smtClean="0">
                <a:ea typeface="宋体" panose="02010600030101010101" pitchFamily="2" charset="-122"/>
              </a:rPr>
              <a:t>）</a:t>
            </a:r>
            <a:endParaRPr lang="en-US" altLang="zh-CN" smtClean="0">
              <a:ea typeface="宋体" panose="02010600030101010101" pitchFamily="2" charset="-122"/>
            </a:endParaRPr>
          </a:p>
          <a:p>
            <a:pPr lvl="1"/>
            <a:r>
              <a:rPr lang="zh-CN" altLang="en-US" smtClean="0">
                <a:ea typeface="宋体" panose="02010600030101010101" pitchFamily="2" charset="-122"/>
              </a:rPr>
              <a:t>定义在过程中发生的</a:t>
            </a:r>
            <a:r>
              <a:rPr lang="zh-CN" altLang="en-US" b="1" smtClean="0">
                <a:solidFill>
                  <a:srgbClr val="C00000"/>
                </a:solidFill>
                <a:ea typeface="宋体" panose="02010600030101010101" pitchFamily="2" charset="-122"/>
              </a:rPr>
              <a:t>框架活动序列</a:t>
            </a:r>
            <a:r>
              <a:rPr lang="zh-CN" altLang="en-US" smtClean="0">
                <a:ea typeface="宋体" panose="02010600030101010101" pitchFamily="2" charset="-122"/>
              </a:rPr>
              <a:t>，即使这些活动流本质上是迭代的</a:t>
            </a:r>
            <a:endParaRPr lang="en-US" altLang="zh-CN" smtClean="0">
              <a:ea typeface="宋体" panose="02010600030101010101" pitchFamily="2" charset="-122"/>
            </a:endParaRPr>
          </a:p>
          <a:p>
            <a:pPr lvl="1"/>
            <a:r>
              <a:rPr lang="zh-CN" altLang="en-US" smtClean="0">
                <a:ea typeface="宋体" panose="02010600030101010101" pitchFamily="2" charset="-122"/>
              </a:rPr>
              <a:t>例如，螺旋模型和原型开发就是两种阶段模式</a:t>
            </a:r>
          </a:p>
          <a:p>
            <a:r>
              <a:rPr lang="zh-CN" altLang="en-US" smtClean="0">
                <a:ea typeface="宋体" panose="02010600030101010101" pitchFamily="2" charset="-122"/>
              </a:rPr>
              <a:t>步骤模式（</a:t>
            </a:r>
            <a:r>
              <a:rPr lang="en-US" altLang="zh-CN" smtClean="0">
                <a:ea typeface="宋体" panose="02010600030101010101" pitchFamily="2" charset="-122"/>
              </a:rPr>
              <a:t>stage pattern</a:t>
            </a:r>
            <a:r>
              <a:rPr lang="zh-CN" altLang="en-US" smtClean="0">
                <a:ea typeface="宋体" panose="02010600030101010101" pitchFamily="2" charset="-122"/>
              </a:rPr>
              <a:t>）</a:t>
            </a:r>
            <a:endParaRPr lang="en-US" altLang="zh-CN" smtClean="0">
              <a:ea typeface="宋体" panose="02010600030101010101" pitchFamily="2" charset="-122"/>
            </a:endParaRPr>
          </a:p>
          <a:p>
            <a:pPr lvl="1"/>
            <a:r>
              <a:rPr lang="zh-CN" altLang="en-US" smtClean="0">
                <a:ea typeface="宋体" panose="02010600030101010101" pitchFamily="2" charset="-122"/>
              </a:rPr>
              <a:t>定义了与</a:t>
            </a:r>
            <a:r>
              <a:rPr lang="zh-CN" altLang="en-US" b="1" smtClean="0">
                <a:solidFill>
                  <a:srgbClr val="C00000"/>
                </a:solidFill>
                <a:ea typeface="宋体" panose="02010600030101010101" pitchFamily="2" charset="-122"/>
              </a:rPr>
              <a:t>过程的框架活动相关</a:t>
            </a:r>
            <a:r>
              <a:rPr lang="zh-CN" altLang="en-US" smtClean="0">
                <a:ea typeface="宋体" panose="02010600030101010101" pitchFamily="2" charset="-122"/>
              </a:rPr>
              <a:t>的问题</a:t>
            </a:r>
            <a:endParaRPr lang="en-US" altLang="zh-CN" smtClean="0">
              <a:ea typeface="宋体" panose="02010600030101010101" pitchFamily="2" charset="-122"/>
            </a:endParaRPr>
          </a:p>
          <a:p>
            <a:pPr lvl="1"/>
            <a:r>
              <a:rPr lang="zh-CN" altLang="en-US" smtClean="0">
                <a:ea typeface="宋体" panose="02010600030101010101" pitchFamily="2" charset="-122"/>
              </a:rPr>
              <a:t>由于框架活动包括很多动作和工作任务，步骤模式包括与步骤（框架活动）有关的许多任务模式</a:t>
            </a:r>
            <a:endParaRPr lang="en-US" altLang="zh-CN" smtClean="0">
              <a:ea typeface="宋体" panose="02010600030101010101" pitchFamily="2" charset="-122"/>
            </a:endParaRPr>
          </a:p>
          <a:p>
            <a:pPr lvl="1"/>
            <a:r>
              <a:rPr lang="zh-CN" altLang="en-US" smtClean="0">
                <a:ea typeface="宋体" panose="02010600030101010101" pitchFamily="2" charset="-122"/>
              </a:rPr>
              <a:t>例如，建立沟通（步骤模式），包括需求获取等任务模式</a:t>
            </a:r>
          </a:p>
          <a:p>
            <a:r>
              <a:rPr lang="zh-CN" altLang="en-US" smtClean="0">
                <a:ea typeface="宋体" panose="02010600030101010101" pitchFamily="2" charset="-122"/>
              </a:rPr>
              <a:t>任务模式（</a:t>
            </a:r>
            <a:r>
              <a:rPr lang="en-US" altLang="zh-CN" smtClean="0">
                <a:ea typeface="宋体" panose="02010600030101010101" pitchFamily="2" charset="-122"/>
              </a:rPr>
              <a:t>task pattern</a:t>
            </a:r>
            <a:r>
              <a:rPr lang="zh-CN" altLang="en-US" smtClean="0">
                <a:ea typeface="宋体" panose="02010600030101010101" pitchFamily="2" charset="-122"/>
              </a:rPr>
              <a:t>）</a:t>
            </a:r>
            <a:endParaRPr lang="en-US" altLang="zh-CN" smtClean="0">
              <a:ea typeface="宋体" panose="02010600030101010101" pitchFamily="2" charset="-122"/>
            </a:endParaRPr>
          </a:p>
          <a:p>
            <a:pPr lvl="1"/>
            <a:r>
              <a:rPr lang="zh-CN" altLang="en-US" smtClean="0">
                <a:ea typeface="宋体" panose="02010600030101010101" pitchFamily="2" charset="-122"/>
              </a:rPr>
              <a:t>定义了与</a:t>
            </a:r>
            <a:r>
              <a:rPr lang="zh-CN" altLang="en-US" b="1" smtClean="0">
                <a:solidFill>
                  <a:srgbClr val="C00000"/>
                </a:solidFill>
                <a:ea typeface="宋体" panose="02010600030101010101" pitchFamily="2" charset="-122"/>
              </a:rPr>
              <a:t>软件工程动作或工作任务相关、关系软件工程实践成败</a:t>
            </a:r>
            <a:r>
              <a:rPr lang="zh-CN" altLang="en-US" smtClean="0">
                <a:ea typeface="宋体" panose="02010600030101010101" pitchFamily="2" charset="-122"/>
              </a:rPr>
              <a:t>的问题</a:t>
            </a:r>
            <a:endParaRPr lang="en-US" altLang="zh-CN" smtClean="0">
              <a:ea typeface="宋体" panose="02010600030101010101" pitchFamily="2" charset="-122"/>
            </a:endParaRPr>
          </a:p>
          <a:p>
            <a:pPr lvl="1"/>
            <a:r>
              <a:rPr lang="zh-CN" altLang="en-US" smtClean="0">
                <a:ea typeface="宋体" panose="02010600030101010101" pitchFamily="2" charset="-122"/>
              </a:rPr>
              <a:t>例如，需求获取是一个任务模式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灯片编号占位符 4"/>
          <p:cNvSpPr txBox="1">
            <a:spLocks noGrp="1"/>
          </p:cNvSpPr>
          <p:nvPr/>
        </p:nvSpPr>
        <p:spPr bwMode="auto">
          <a:xfrm>
            <a:off x="7543800" y="6248400"/>
            <a:ext cx="1295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20000"/>
              </a:spcBef>
              <a:buClr>
                <a:schemeClr val="folHlink"/>
              </a:buClr>
              <a:buSzPct val="7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Helvetica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Helvetica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Char char="•"/>
              <a:defRPr sz="1600">
                <a:solidFill>
                  <a:schemeClr val="tx1"/>
                </a:solidFill>
                <a:latin typeface="Helvetica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85000"/>
              <a:buChar char="•"/>
              <a:defRPr sz="1600">
                <a:solidFill>
                  <a:schemeClr val="tx1"/>
                </a:solidFill>
                <a:latin typeface="Helvetica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1600">
                <a:solidFill>
                  <a:schemeClr val="tx1"/>
                </a:solidFill>
                <a:latin typeface="Helvetica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1600">
                <a:solidFill>
                  <a:schemeClr val="tx1"/>
                </a:solidFill>
                <a:latin typeface="Helvetica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1600">
                <a:solidFill>
                  <a:schemeClr val="tx1"/>
                </a:solidFill>
                <a:latin typeface="Helvetica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1600">
                <a:solidFill>
                  <a:schemeClr val="tx1"/>
                </a:solidFill>
                <a:latin typeface="Helvetica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40EECE22-0B89-4396-83F7-633854FA85F9}" type="slidenum">
              <a:rPr lang="en-US" altLang="zh-CN" sz="1000"/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11</a:t>
            </a:fld>
            <a:endParaRPr lang="en-US" altLang="zh-CN" sz="1000"/>
          </a:p>
        </p:txBody>
      </p:sp>
      <p:sp>
        <p:nvSpPr>
          <p:cNvPr id="26627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zh-CN" altLang="en-US" smtClean="0">
                <a:ea typeface="宋体" panose="02010600030101010101" pitchFamily="2" charset="-122"/>
              </a:rPr>
              <a:t>过程模式的示例</a:t>
            </a:r>
            <a:endParaRPr lang="en-US" altLang="zh-CN" smtClean="0">
              <a:ea typeface="宋体" panose="02010600030101010101" pitchFamily="2" charset="-122"/>
            </a:endParaRPr>
          </a:p>
        </p:txBody>
      </p:sp>
      <p:sp>
        <p:nvSpPr>
          <p:cNvPr id="26628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219200" y="1905000"/>
            <a:ext cx="7696200" cy="41910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zh-CN" altLang="en-US" smtClean="0">
                <a:solidFill>
                  <a:schemeClr val="folHlink"/>
                </a:solidFill>
                <a:latin typeface="Palatino" pitchFamily="-128" charset="0"/>
                <a:ea typeface="宋体" panose="02010600030101010101" pitchFamily="2" charset="-122"/>
              </a:rPr>
              <a:t>示例</a:t>
            </a:r>
            <a:endParaRPr lang="en-US" altLang="zh-CN" smtClean="0">
              <a:solidFill>
                <a:schemeClr val="folHlink"/>
              </a:solidFill>
              <a:latin typeface="Palatino" pitchFamily="-128" charset="0"/>
              <a:ea typeface="宋体" panose="02010600030101010101" pitchFamily="2" charset="-122"/>
            </a:endParaRPr>
          </a:p>
        </p:txBody>
      </p:sp>
      <p:pic>
        <p:nvPicPr>
          <p:cNvPr id="26629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矩形 4"/>
          <p:cNvSpPr>
            <a:spLocks noChangeArrowheads="1"/>
          </p:cNvSpPr>
          <p:nvPr/>
        </p:nvSpPr>
        <p:spPr bwMode="auto">
          <a:xfrm>
            <a:off x="6078538" y="5141913"/>
            <a:ext cx="1858962" cy="685800"/>
          </a:xfrm>
          <a:prstGeom prst="rect">
            <a:avLst/>
          </a:prstGeom>
          <a:solidFill>
            <a:srgbClr val="99FFCC"/>
          </a:solidFill>
          <a:ln w="9525" algn="ctr">
            <a:solidFill>
              <a:srgbClr val="FF0000"/>
            </a:solidFill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en-US"/>
          </a:p>
        </p:txBody>
      </p:sp>
      <p:pic>
        <p:nvPicPr>
          <p:cNvPr id="27651" name="图片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858963"/>
            <a:ext cx="8458200" cy="4899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52" name="灯片编号占位符 4"/>
          <p:cNvSpPr txBox="1">
            <a:spLocks noGrp="1"/>
          </p:cNvSpPr>
          <p:nvPr/>
        </p:nvSpPr>
        <p:spPr bwMode="auto">
          <a:xfrm>
            <a:off x="7543800" y="6248400"/>
            <a:ext cx="1295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20000"/>
              </a:spcBef>
              <a:buClr>
                <a:schemeClr val="folHlink"/>
              </a:buClr>
              <a:buSzPct val="7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Helvetica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Helvetica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Char char="•"/>
              <a:defRPr sz="1600">
                <a:solidFill>
                  <a:schemeClr val="tx1"/>
                </a:solidFill>
                <a:latin typeface="Helvetica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85000"/>
              <a:buChar char="•"/>
              <a:defRPr sz="1600">
                <a:solidFill>
                  <a:schemeClr val="tx1"/>
                </a:solidFill>
                <a:latin typeface="Helvetica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1600">
                <a:solidFill>
                  <a:schemeClr val="tx1"/>
                </a:solidFill>
                <a:latin typeface="Helvetica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1600">
                <a:solidFill>
                  <a:schemeClr val="tx1"/>
                </a:solidFill>
                <a:latin typeface="Helvetica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1600">
                <a:solidFill>
                  <a:schemeClr val="tx1"/>
                </a:solidFill>
                <a:latin typeface="Helvetica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1600">
                <a:solidFill>
                  <a:schemeClr val="tx1"/>
                </a:solidFill>
                <a:latin typeface="Helvetica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26BDCC2C-080A-477E-AF51-89C6C966F236}" type="slidenum">
              <a:rPr lang="en-US" altLang="zh-CN" sz="1000"/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12</a:t>
            </a:fld>
            <a:endParaRPr lang="en-US" altLang="zh-CN" sz="1000"/>
          </a:p>
        </p:txBody>
      </p:sp>
      <p:sp>
        <p:nvSpPr>
          <p:cNvPr id="2765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219200" y="990600"/>
            <a:ext cx="7924800" cy="633413"/>
          </a:xfrm>
        </p:spPr>
        <p:txBody>
          <a:bodyPr/>
          <a:lstStyle/>
          <a:p>
            <a:pPr eaLnBrk="1" hangingPunct="1"/>
            <a:r>
              <a:rPr lang="zh-CN" altLang="en-US" smtClean="0">
                <a:ea typeface="宋体" panose="02010600030101010101" pitchFamily="2" charset="-122"/>
              </a:rPr>
              <a:t>过程模式：需求不清的解决方案</a:t>
            </a:r>
            <a:endParaRPr lang="en-US" altLang="zh-CN" smtClean="0">
              <a:ea typeface="宋体" panose="0201060003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 bwMode="auto">
          <a:xfrm>
            <a:off x="3127375" y="3886200"/>
            <a:ext cx="296545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3600" b="1" kern="0" dirty="0">
                <a:solidFill>
                  <a:srgbClr val="0000CC"/>
                </a:solidFill>
                <a:latin typeface="Verdana" panose="020B0604030504040204" pitchFamily="34" charset="0"/>
                <a:ea typeface="宋体" panose="02010600030101010101" pitchFamily="2" charset="-122"/>
              </a:rPr>
              <a:t>原型开发范型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灯片编号占位符 4"/>
          <p:cNvSpPr>
            <a:spLocks noGrp="1"/>
          </p:cNvSpPr>
          <p:nvPr>
            <p:ph type="sldNum" sz="quarter" idx="11"/>
          </p:nvPr>
        </p:nvSpPr>
        <p:spPr bwMode="auto">
          <a:xfrm>
            <a:off x="7543800" y="6248400"/>
            <a:ext cx="12954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7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Helvetica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Helvetica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Char char="•"/>
              <a:defRPr sz="1600">
                <a:solidFill>
                  <a:schemeClr val="tx1"/>
                </a:solidFill>
                <a:latin typeface="Helvetica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85000"/>
              <a:buChar char="•"/>
              <a:defRPr sz="1600">
                <a:solidFill>
                  <a:schemeClr val="tx1"/>
                </a:solidFill>
                <a:latin typeface="Helvetica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1600">
                <a:solidFill>
                  <a:schemeClr val="tx1"/>
                </a:solidFill>
                <a:latin typeface="Helvetica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1600">
                <a:solidFill>
                  <a:schemeClr val="tx1"/>
                </a:solidFill>
                <a:latin typeface="Helvetica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1600">
                <a:solidFill>
                  <a:schemeClr val="tx1"/>
                </a:solidFill>
                <a:latin typeface="Helvetica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1600">
                <a:solidFill>
                  <a:schemeClr val="tx1"/>
                </a:solidFill>
                <a:latin typeface="Helvetica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309FF0ED-BCDC-4004-9BB9-F64B2501CEA2}" type="slidenum">
              <a:rPr lang="en-US" altLang="zh-CN" sz="10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13</a:t>
            </a:fld>
            <a:endParaRPr lang="en-US" altLang="zh-CN" sz="1000" smtClean="0"/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title"/>
          </p:nvPr>
        </p:nvSpPr>
        <p:spPr>
          <a:xfrm>
            <a:off x="1314450" y="952500"/>
            <a:ext cx="7848600" cy="762000"/>
          </a:xfrm>
        </p:spPr>
        <p:txBody>
          <a:bodyPr/>
          <a:lstStyle/>
          <a:p>
            <a:pPr eaLnBrk="1" hangingPunct="1"/>
            <a:r>
              <a:rPr lang="en-US" altLang="zh-CN" smtClean="0">
                <a:ea typeface="宋体" panose="02010600030101010101" pitchFamily="2" charset="-122"/>
              </a:rPr>
              <a:t>Prescriptive Models (P39)</a:t>
            </a:r>
          </a:p>
        </p:txBody>
      </p:sp>
      <p:sp>
        <p:nvSpPr>
          <p:cNvPr id="29700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457200" y="1828800"/>
            <a:ext cx="8534400" cy="4191000"/>
          </a:xfrm>
        </p:spPr>
        <p:txBody>
          <a:bodyPr/>
          <a:lstStyle/>
          <a:p>
            <a:pPr eaLnBrk="1" hangingPunct="1">
              <a:spcBef>
                <a:spcPts val="600"/>
              </a:spcBef>
              <a:spcAft>
                <a:spcPts val="600"/>
              </a:spcAft>
            </a:pPr>
            <a:r>
              <a:rPr lang="en-US" altLang="zh-CN" smtClean="0">
                <a:ea typeface="宋体" panose="02010600030101010101" pitchFamily="2" charset="-122"/>
              </a:rPr>
              <a:t>Prescriptive process models advocate an orderly approach to software engineering</a:t>
            </a:r>
          </a:p>
          <a:p>
            <a:pPr lvl="1" eaLnBrk="1" hangingPunct="1">
              <a:spcBef>
                <a:spcPts val="600"/>
              </a:spcBef>
              <a:spcAft>
                <a:spcPts val="600"/>
              </a:spcAft>
            </a:pPr>
            <a:r>
              <a:rPr lang="en-US" altLang="zh-CN" smtClean="0">
                <a:ea typeface="宋体" panose="02010600030101010101" pitchFamily="2" charset="-122"/>
              </a:rPr>
              <a:t>Prescriptive process models define a prescribed set of process elements and a predictable process work flow.</a:t>
            </a:r>
          </a:p>
          <a:p>
            <a:pPr eaLnBrk="1" hangingPunct="1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altLang="zh-CN" i="1" smtClean="0">
                <a:solidFill>
                  <a:schemeClr val="folHlink"/>
                </a:solidFill>
                <a:ea typeface="宋体" panose="02010600030101010101" pitchFamily="2" charset="-122"/>
              </a:rPr>
              <a:t>That leads to a few questions </a:t>
            </a:r>
            <a:r>
              <a:rPr lang="en-US" altLang="zh-CN" i="1" smtClean="0">
                <a:solidFill>
                  <a:srgbClr val="F3FF07"/>
                </a:solidFill>
                <a:ea typeface="宋体" panose="02010600030101010101" pitchFamily="2" charset="-122"/>
              </a:rPr>
              <a:t>…</a:t>
            </a:r>
            <a:endParaRPr lang="en-US" altLang="zh-CN" smtClean="0">
              <a:ea typeface="宋体" panose="02010600030101010101" pitchFamily="2" charset="-122"/>
            </a:endParaRPr>
          </a:p>
          <a:p>
            <a:pPr lvl="1" eaLnBrk="1" hangingPunct="1">
              <a:spcBef>
                <a:spcPts val="600"/>
              </a:spcBef>
              <a:spcAft>
                <a:spcPts val="600"/>
              </a:spcAft>
            </a:pPr>
            <a:r>
              <a:rPr lang="en-US" altLang="zh-CN" smtClean="0">
                <a:ea typeface="宋体" panose="02010600030101010101" pitchFamily="2" charset="-122"/>
              </a:rPr>
              <a:t>If prescriptive process models strive for structure and order, </a:t>
            </a:r>
            <a:r>
              <a:rPr lang="en-US" altLang="zh-CN" smtClean="0">
                <a:solidFill>
                  <a:schemeClr val="folHlink"/>
                </a:solidFill>
                <a:ea typeface="宋体" panose="02010600030101010101" pitchFamily="2" charset="-122"/>
              </a:rPr>
              <a:t>are they inappropriate for a software world that thrives on change? </a:t>
            </a:r>
          </a:p>
          <a:p>
            <a:pPr lvl="1" eaLnBrk="1" hangingPunct="1">
              <a:spcBef>
                <a:spcPts val="600"/>
              </a:spcBef>
              <a:spcAft>
                <a:spcPts val="600"/>
              </a:spcAft>
            </a:pPr>
            <a:r>
              <a:rPr lang="en-US" altLang="zh-CN" smtClean="0">
                <a:ea typeface="宋体" panose="02010600030101010101" pitchFamily="2" charset="-122"/>
              </a:rPr>
              <a:t>Yet, if we reject traditional process models (and the order they imply) and replace them with something less structured,</a:t>
            </a:r>
            <a:r>
              <a:rPr lang="en-US" altLang="zh-CN" smtClean="0">
                <a:solidFill>
                  <a:schemeClr val="folHlink"/>
                </a:solidFill>
                <a:ea typeface="宋体" panose="02010600030101010101" pitchFamily="2" charset="-122"/>
              </a:rPr>
              <a:t> do we make it impossible to achieve coordination and coherence in software work?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219200" y="1143000"/>
            <a:ext cx="7924800" cy="609600"/>
          </a:xfrm>
        </p:spPr>
        <p:txBody>
          <a:bodyPr/>
          <a:lstStyle/>
          <a:p>
            <a:r>
              <a:rPr lang="en-US" altLang="zh-CN" smtClean="0">
                <a:ea typeface="宋体" panose="02010600030101010101" pitchFamily="2" charset="-122"/>
              </a:rPr>
              <a:t>The Waterfall Model (P40)</a:t>
            </a:r>
            <a:endParaRPr lang="zh-CN" altLang="en-US" smtClean="0">
              <a:ea typeface="宋体" panose="02010600030101010101" pitchFamily="2" charset="-122"/>
            </a:endParaRP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81000" y="1828800"/>
            <a:ext cx="8763000" cy="5029200"/>
          </a:xfrm>
        </p:spPr>
        <p:txBody>
          <a:bodyPr/>
          <a:lstStyle/>
          <a:p>
            <a:r>
              <a:rPr lang="en-US" altLang="zh-CN" smtClean="0">
                <a:ea typeface="宋体" panose="02010600030101010101" pitchFamily="2" charset="-122"/>
              </a:rPr>
              <a:t>the classic life cycle</a:t>
            </a:r>
          </a:p>
          <a:p>
            <a:endParaRPr lang="zh-CN" altLang="en-US" smtClean="0">
              <a:ea typeface="宋体" panose="02010600030101010101" pitchFamily="2" charset="-122"/>
            </a:endParaRPr>
          </a:p>
          <a:p>
            <a:endParaRPr lang="zh-CN" altLang="en-US" smtClean="0">
              <a:ea typeface="宋体" panose="02010600030101010101" pitchFamily="2" charset="-122"/>
            </a:endParaRPr>
          </a:p>
          <a:p>
            <a:endParaRPr lang="zh-CN" altLang="en-US" smtClean="0">
              <a:ea typeface="宋体" panose="02010600030101010101" pitchFamily="2" charset="-122"/>
            </a:endParaRPr>
          </a:p>
          <a:p>
            <a:endParaRPr lang="zh-CN" altLang="en-US" smtClean="0">
              <a:ea typeface="宋体" panose="02010600030101010101" pitchFamily="2" charset="-122"/>
            </a:endParaRPr>
          </a:p>
          <a:p>
            <a:r>
              <a:rPr lang="en-US" altLang="zh-CN" smtClean="0">
                <a:ea typeface="宋体" panose="02010600030101010101" pitchFamily="2" charset="-122"/>
              </a:rPr>
              <a:t>Why does the waterfall model sometimes fail?</a:t>
            </a:r>
          </a:p>
          <a:p>
            <a:pPr lvl="1"/>
            <a:r>
              <a:rPr lang="en-US" altLang="zh-CN" smtClean="0">
                <a:ea typeface="宋体" panose="02010600030101010101" pitchFamily="2" charset="-122"/>
              </a:rPr>
              <a:t>Real projects </a:t>
            </a:r>
            <a:r>
              <a:rPr lang="en-US" altLang="zh-CN" b="1" smtClean="0">
                <a:solidFill>
                  <a:srgbClr val="FF0000"/>
                </a:solidFill>
                <a:ea typeface="宋体" panose="02010600030101010101" pitchFamily="2" charset="-122"/>
              </a:rPr>
              <a:t>rarely follow </a:t>
            </a:r>
            <a:r>
              <a:rPr lang="en-US" altLang="zh-CN" smtClean="0">
                <a:ea typeface="宋体" panose="02010600030101010101" pitchFamily="2" charset="-122"/>
              </a:rPr>
              <a:t>the sequential flow that the model proposes.</a:t>
            </a:r>
          </a:p>
          <a:p>
            <a:pPr lvl="1"/>
            <a:r>
              <a:rPr lang="en-US" altLang="zh-CN" smtClean="0">
                <a:ea typeface="宋体" panose="02010600030101010101" pitchFamily="2" charset="-122"/>
              </a:rPr>
              <a:t>It is often </a:t>
            </a:r>
            <a:r>
              <a:rPr lang="en-US" altLang="zh-CN" b="1" smtClean="0">
                <a:solidFill>
                  <a:srgbClr val="FF0000"/>
                </a:solidFill>
                <a:ea typeface="宋体" panose="02010600030101010101" pitchFamily="2" charset="-122"/>
              </a:rPr>
              <a:t>difficult</a:t>
            </a:r>
            <a:r>
              <a:rPr lang="en-US" altLang="zh-CN" smtClean="0">
                <a:ea typeface="宋体" panose="02010600030101010101" pitchFamily="2" charset="-122"/>
              </a:rPr>
              <a:t> for the customer to </a:t>
            </a:r>
            <a:r>
              <a:rPr lang="en-US" altLang="zh-CN" b="1" smtClean="0">
                <a:solidFill>
                  <a:srgbClr val="FF0000"/>
                </a:solidFill>
                <a:ea typeface="宋体" panose="02010600030101010101" pitchFamily="2" charset="-122"/>
              </a:rPr>
              <a:t>state</a:t>
            </a:r>
            <a:r>
              <a:rPr lang="en-US" altLang="zh-CN" smtClean="0">
                <a:ea typeface="宋体" panose="02010600030101010101" pitchFamily="2" charset="-122"/>
              </a:rPr>
              <a:t> all requirements explicitly.</a:t>
            </a:r>
          </a:p>
          <a:p>
            <a:pPr lvl="1"/>
            <a:r>
              <a:rPr lang="en-US" altLang="zh-CN" smtClean="0">
                <a:ea typeface="宋体" panose="02010600030101010101" pitchFamily="2" charset="-122"/>
              </a:rPr>
              <a:t>The customer must have </a:t>
            </a:r>
            <a:r>
              <a:rPr lang="en-US" altLang="zh-CN" b="1" smtClean="0">
                <a:solidFill>
                  <a:srgbClr val="FF0000"/>
                </a:solidFill>
                <a:ea typeface="宋体" panose="02010600030101010101" pitchFamily="2" charset="-122"/>
              </a:rPr>
              <a:t>patience</a:t>
            </a:r>
            <a:r>
              <a:rPr lang="en-US" altLang="zh-CN" smtClean="0">
                <a:ea typeface="宋体" panose="02010600030101010101" pitchFamily="2" charset="-122"/>
              </a:rPr>
              <a:t>. A working version of the program(s) will not be available until late in the project time span.</a:t>
            </a:r>
            <a:endParaRPr lang="zh-CN" altLang="en-US" smtClean="0">
              <a:ea typeface="宋体" panose="02010600030101010101" pitchFamily="2" charset="-122"/>
            </a:endParaRPr>
          </a:p>
        </p:txBody>
      </p:sp>
      <p:pic>
        <p:nvPicPr>
          <p:cNvPr id="31748" name="图片 1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38388"/>
            <a:ext cx="9144000" cy="168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图片 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088" y="1981200"/>
            <a:ext cx="8723312" cy="4821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5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219200" y="990600"/>
            <a:ext cx="7924800" cy="609600"/>
          </a:xfrm>
        </p:spPr>
        <p:txBody>
          <a:bodyPr/>
          <a:lstStyle/>
          <a:p>
            <a:r>
              <a:rPr lang="en-US" altLang="zh-CN" smtClean="0">
                <a:ea typeface="宋体" panose="02010600030101010101" pitchFamily="2" charset="-122"/>
              </a:rPr>
              <a:t>The V-Model (P41)</a:t>
            </a:r>
            <a:endParaRPr lang="zh-CN" altLang="en-US" smtClean="0">
              <a:ea typeface="宋体" panose="02010600030101010101" pitchFamily="2" charset="-122"/>
            </a:endParaRPr>
          </a:p>
        </p:txBody>
      </p:sp>
      <p:sp>
        <p:nvSpPr>
          <p:cNvPr id="33796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533400" y="1758950"/>
            <a:ext cx="8610600" cy="914400"/>
          </a:xfrm>
        </p:spPr>
        <p:txBody>
          <a:bodyPr/>
          <a:lstStyle/>
          <a:p>
            <a:r>
              <a:rPr lang="en-US" altLang="zh-CN" smtClean="0">
                <a:ea typeface="宋体" panose="02010600030101010101" pitchFamily="2" charset="-122"/>
              </a:rPr>
              <a:t>illustrates how </a:t>
            </a:r>
            <a:r>
              <a:rPr lang="en-US" altLang="zh-CN" b="1" smtClean="0">
                <a:solidFill>
                  <a:srgbClr val="FF0000"/>
                </a:solidFill>
                <a:ea typeface="宋体" panose="02010600030101010101" pitchFamily="2" charset="-122"/>
              </a:rPr>
              <a:t>verification and validation actions </a:t>
            </a:r>
            <a:r>
              <a:rPr lang="en-US" altLang="zh-CN" smtClean="0">
                <a:ea typeface="宋体" panose="02010600030101010101" pitchFamily="2" charset="-122"/>
              </a:rPr>
              <a:t>are associated with </a:t>
            </a:r>
            <a:r>
              <a:rPr lang="en-US" altLang="zh-CN" b="1" smtClean="0">
                <a:solidFill>
                  <a:srgbClr val="FF0000"/>
                </a:solidFill>
                <a:ea typeface="宋体" panose="02010600030101010101" pitchFamily="2" charset="-122"/>
              </a:rPr>
              <a:t>earlier</a:t>
            </a:r>
            <a:r>
              <a:rPr lang="en-US" altLang="zh-CN" smtClean="0">
                <a:ea typeface="宋体" panose="02010600030101010101" pitchFamily="2" charset="-122"/>
              </a:rPr>
              <a:t> engineering </a:t>
            </a:r>
            <a:r>
              <a:rPr lang="en-US" altLang="zh-CN" b="1" smtClean="0">
                <a:solidFill>
                  <a:srgbClr val="FF0000"/>
                </a:solidFill>
                <a:ea typeface="宋体" panose="02010600030101010101" pitchFamily="2" charset="-122"/>
              </a:rPr>
              <a:t>actions</a:t>
            </a:r>
            <a:r>
              <a:rPr lang="en-US" altLang="zh-CN" smtClean="0">
                <a:ea typeface="宋体" panose="02010600030101010101" pitchFamily="2" charset="-122"/>
              </a:rPr>
              <a:t>.</a:t>
            </a:r>
            <a:endParaRPr lang="zh-CN" altLang="en-US" smtClean="0"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219200" y="990600"/>
            <a:ext cx="7924800" cy="762000"/>
          </a:xfrm>
        </p:spPr>
        <p:txBody>
          <a:bodyPr/>
          <a:lstStyle/>
          <a:p>
            <a:r>
              <a:rPr lang="en-US" altLang="zh-CN" smtClean="0">
                <a:ea typeface="宋体" panose="02010600030101010101" pitchFamily="2" charset="-122"/>
              </a:rPr>
              <a:t>The Incremental Model (P42)</a:t>
            </a:r>
            <a:endParaRPr lang="zh-CN" altLang="en-US" smtClean="0">
              <a:ea typeface="宋体" panose="02010600030101010101" pitchFamily="2" charset="-122"/>
            </a:endParaRP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609600" y="1752600"/>
            <a:ext cx="8534400" cy="2057400"/>
          </a:xfrm>
        </p:spPr>
        <p:txBody>
          <a:bodyPr/>
          <a:lstStyle/>
          <a:p>
            <a:r>
              <a:rPr lang="en-US" altLang="zh-CN" smtClean="0">
                <a:ea typeface="宋体" panose="02010600030101010101" pitchFamily="2" charset="-122"/>
              </a:rPr>
              <a:t>The incremental model delivers a series of releases, called increments, that provide progressively more functionality for the customer as each increment is delivered.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5867400" y="3048000"/>
            <a:ext cx="3236913" cy="350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Char char="•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defRPr/>
            </a:pPr>
            <a:r>
              <a:rPr lang="en-US" altLang="zh-CN" kern="0" dirty="0" smtClean="0">
                <a:ea typeface="宋体" panose="02010600030101010101" pitchFamily="2" charset="-122"/>
              </a:rPr>
              <a:t>When an incremental model is used, the </a:t>
            </a:r>
            <a:r>
              <a:rPr lang="en-US" altLang="zh-CN" b="1" kern="0" dirty="0" smtClean="0">
                <a:solidFill>
                  <a:srgbClr val="FF0000"/>
                </a:solidFill>
                <a:ea typeface="宋体" panose="02010600030101010101" pitchFamily="2" charset="-122"/>
              </a:rPr>
              <a:t>first increment</a:t>
            </a:r>
            <a:r>
              <a:rPr lang="en-US" altLang="zh-CN" kern="0" dirty="0" smtClean="0">
                <a:ea typeface="宋体" panose="02010600030101010101" pitchFamily="2" charset="-122"/>
              </a:rPr>
              <a:t> is often a </a:t>
            </a:r>
            <a:r>
              <a:rPr lang="en-US" altLang="zh-CN" b="1" kern="0" dirty="0" smtClean="0">
                <a:solidFill>
                  <a:srgbClr val="FF0000"/>
                </a:solidFill>
                <a:ea typeface="宋体" panose="02010600030101010101" pitchFamily="2" charset="-122"/>
              </a:rPr>
              <a:t>core</a:t>
            </a:r>
            <a:r>
              <a:rPr lang="en-US" altLang="zh-CN" kern="0" dirty="0" smtClean="0">
                <a:ea typeface="宋体" panose="02010600030101010101" pitchFamily="2" charset="-122"/>
              </a:rPr>
              <a:t> product.</a:t>
            </a:r>
          </a:p>
          <a:p>
            <a:pPr>
              <a:defRPr/>
            </a:pPr>
            <a:r>
              <a:rPr lang="en-US" altLang="zh-CN" kern="0" dirty="0" smtClean="0">
                <a:ea typeface="宋体" panose="02010600030101010101" pitchFamily="2" charset="-122"/>
              </a:rPr>
              <a:t>In addition, increments </a:t>
            </a:r>
            <a:r>
              <a:rPr lang="en-US" altLang="zh-CN" kern="0" dirty="0">
                <a:ea typeface="宋体" panose="02010600030101010101" pitchFamily="2" charset="-122"/>
              </a:rPr>
              <a:t>can be planned to </a:t>
            </a:r>
            <a:r>
              <a:rPr lang="en-US" altLang="zh-CN" b="1" kern="0" dirty="0">
                <a:solidFill>
                  <a:srgbClr val="FF0000"/>
                </a:solidFill>
                <a:ea typeface="宋体" panose="02010600030101010101" pitchFamily="2" charset="-122"/>
              </a:rPr>
              <a:t>manage technical risks</a:t>
            </a:r>
            <a:endParaRPr lang="zh-CN" altLang="en-US" b="1" kern="0" dirty="0" smtClean="0">
              <a:solidFill>
                <a:srgbClr val="FF0000"/>
              </a:solidFill>
              <a:ea typeface="宋体" panose="02010600030101010101" pitchFamily="2" charset="-122"/>
            </a:endParaRPr>
          </a:p>
        </p:txBody>
      </p:sp>
      <p:pic>
        <p:nvPicPr>
          <p:cNvPr id="35845" name="图片 1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895600"/>
            <a:ext cx="5943600" cy="3908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219200" y="990600"/>
            <a:ext cx="7924800" cy="633413"/>
          </a:xfrm>
        </p:spPr>
        <p:txBody>
          <a:bodyPr/>
          <a:lstStyle/>
          <a:p>
            <a:r>
              <a:rPr lang="en-US" altLang="zh-CN" smtClean="0">
                <a:ea typeface="宋体" panose="02010600030101010101" pitchFamily="2" charset="-122"/>
              </a:rPr>
              <a:t>Evolutionary Models (P44)</a:t>
            </a:r>
            <a:endParaRPr lang="zh-CN" altLang="en-US" smtClean="0">
              <a:ea typeface="宋体" panose="02010600030101010101" pitchFamily="2" charset="-122"/>
            </a:endParaRPr>
          </a:p>
        </p:txBody>
      </p:sp>
      <p:sp>
        <p:nvSpPr>
          <p:cNvPr id="3789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762000" y="1752600"/>
            <a:ext cx="8382000" cy="5105400"/>
          </a:xfrm>
        </p:spPr>
        <p:txBody>
          <a:bodyPr/>
          <a:lstStyle/>
          <a:p>
            <a:r>
              <a:rPr lang="en-US" altLang="zh-CN" smtClean="0">
                <a:ea typeface="宋体" panose="02010600030101010101" pitchFamily="2" charset="-122"/>
              </a:rPr>
              <a:t>Problem</a:t>
            </a:r>
          </a:p>
          <a:p>
            <a:pPr lvl="1"/>
            <a:r>
              <a:rPr lang="en-US" altLang="zh-CN" b="1" smtClean="0">
                <a:solidFill>
                  <a:srgbClr val="FF0000"/>
                </a:solidFill>
                <a:ea typeface="宋体" panose="02010600030101010101" pitchFamily="2" charset="-122"/>
              </a:rPr>
              <a:t>Requirements often change </a:t>
            </a:r>
            <a:r>
              <a:rPr lang="en-US" altLang="zh-CN" smtClean="0">
                <a:ea typeface="宋体" panose="02010600030101010101" pitchFamily="2" charset="-122"/>
              </a:rPr>
              <a:t>as development proceeds, making a straight line path to an end product unrealistic</a:t>
            </a:r>
          </a:p>
          <a:p>
            <a:pPr lvl="1"/>
            <a:r>
              <a:rPr lang="en-US" altLang="zh-CN" b="1" smtClean="0">
                <a:solidFill>
                  <a:srgbClr val="FF0000"/>
                </a:solidFill>
                <a:ea typeface="宋体" panose="02010600030101010101" pitchFamily="2" charset="-122"/>
              </a:rPr>
              <a:t>tight</a:t>
            </a:r>
            <a:r>
              <a:rPr lang="en-US" altLang="zh-CN" smtClean="0">
                <a:ea typeface="宋体" panose="02010600030101010101" pitchFamily="2" charset="-122"/>
              </a:rPr>
              <a:t> market </a:t>
            </a:r>
            <a:r>
              <a:rPr lang="en-US" altLang="zh-CN" b="1" smtClean="0">
                <a:solidFill>
                  <a:srgbClr val="FF0000"/>
                </a:solidFill>
                <a:ea typeface="宋体" panose="02010600030101010101" pitchFamily="2" charset="-122"/>
              </a:rPr>
              <a:t>deadlines</a:t>
            </a:r>
            <a:r>
              <a:rPr lang="en-US" altLang="zh-CN" smtClean="0">
                <a:ea typeface="宋体" panose="02010600030101010101" pitchFamily="2" charset="-122"/>
              </a:rPr>
              <a:t> make completion of a comprehensive software product impossible, but a limited version must be introduced to meet competitive or business pressure </a:t>
            </a:r>
          </a:p>
          <a:p>
            <a:pPr lvl="1"/>
            <a:r>
              <a:rPr lang="en-US" altLang="zh-CN" smtClean="0">
                <a:ea typeface="宋体" panose="02010600030101010101" pitchFamily="2" charset="-122"/>
              </a:rPr>
              <a:t>a set of core product or system requirements is well understood, but the </a:t>
            </a:r>
            <a:r>
              <a:rPr lang="en-US" altLang="zh-CN" b="1" smtClean="0">
                <a:solidFill>
                  <a:srgbClr val="FF0000"/>
                </a:solidFill>
                <a:ea typeface="宋体" panose="02010600030101010101" pitchFamily="2" charset="-122"/>
              </a:rPr>
              <a:t>details of product or system extensions </a:t>
            </a:r>
            <a:r>
              <a:rPr lang="en-US" altLang="zh-CN" smtClean="0">
                <a:ea typeface="宋体" panose="02010600030101010101" pitchFamily="2" charset="-122"/>
              </a:rPr>
              <a:t>have yet to be defined.</a:t>
            </a:r>
          </a:p>
          <a:p>
            <a:r>
              <a:rPr lang="en-US" altLang="zh-CN" smtClean="0">
                <a:ea typeface="宋体" panose="02010600030101010101" pitchFamily="2" charset="-122"/>
              </a:rPr>
              <a:t>Evolutionary process models produce an increasingly </a:t>
            </a:r>
            <a:r>
              <a:rPr lang="en-US" altLang="zh-CN" b="1" smtClean="0">
                <a:solidFill>
                  <a:srgbClr val="FF0000"/>
                </a:solidFill>
                <a:ea typeface="宋体" panose="02010600030101010101" pitchFamily="2" charset="-122"/>
              </a:rPr>
              <a:t>more complete version </a:t>
            </a:r>
            <a:r>
              <a:rPr lang="en-US" altLang="zh-CN" smtClean="0">
                <a:ea typeface="宋体" panose="02010600030101010101" pitchFamily="2" charset="-122"/>
              </a:rPr>
              <a:t>of the software with </a:t>
            </a:r>
            <a:r>
              <a:rPr lang="en-US" altLang="zh-CN" b="1" smtClean="0">
                <a:solidFill>
                  <a:srgbClr val="FF0000"/>
                </a:solidFill>
                <a:ea typeface="宋体" panose="02010600030101010101" pitchFamily="2" charset="-122"/>
              </a:rPr>
              <a:t>each iteration</a:t>
            </a:r>
            <a:r>
              <a:rPr lang="en-US" altLang="zh-CN" smtClean="0">
                <a:ea typeface="宋体" panose="02010600030101010101" pitchFamily="2" charset="-122"/>
              </a:rPr>
              <a:t>.</a:t>
            </a:r>
          </a:p>
          <a:p>
            <a:pPr lvl="1"/>
            <a:r>
              <a:rPr lang="en-US" altLang="zh-CN" sz="2400" smtClean="0">
                <a:ea typeface="宋体" panose="02010600030101010101" pitchFamily="2" charset="-122"/>
              </a:rPr>
              <a:t>Prototyping paradigm</a:t>
            </a:r>
          </a:p>
          <a:p>
            <a:pPr lvl="1"/>
            <a:r>
              <a:rPr lang="en-US" altLang="zh-CN" sz="2400" smtClean="0">
                <a:ea typeface="宋体" panose="02010600030101010101" pitchFamily="2" charset="-122"/>
              </a:rPr>
              <a:t>The Spiral Model</a:t>
            </a:r>
          </a:p>
          <a:p>
            <a:endParaRPr lang="zh-CN" altLang="en-US" smtClean="0"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图片 5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514600"/>
            <a:ext cx="4419600" cy="432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939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219200" y="990600"/>
            <a:ext cx="7924800" cy="633413"/>
          </a:xfrm>
        </p:spPr>
        <p:txBody>
          <a:bodyPr/>
          <a:lstStyle/>
          <a:p>
            <a:r>
              <a:rPr lang="en-US" altLang="zh-CN" smtClean="0">
                <a:ea typeface="宋体" panose="02010600030101010101" pitchFamily="2" charset="-122"/>
              </a:rPr>
              <a:t>Prototyping paradigm (P44)</a:t>
            </a:r>
            <a:endParaRPr lang="zh-CN" altLang="en-US" smtClean="0">
              <a:ea typeface="宋体" panose="02010600030101010101" pitchFamily="2" charset="-122"/>
            </a:endParaRPr>
          </a:p>
        </p:txBody>
      </p:sp>
      <p:sp>
        <p:nvSpPr>
          <p:cNvPr id="39940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81000" y="1828800"/>
            <a:ext cx="8763000" cy="838200"/>
          </a:xfrm>
        </p:spPr>
        <p:txBody>
          <a:bodyPr/>
          <a:lstStyle/>
          <a:p>
            <a:r>
              <a:rPr lang="en-US" altLang="zh-CN" smtClean="0">
                <a:ea typeface="宋体" panose="02010600030101010101" pitchFamily="2" charset="-122"/>
              </a:rPr>
              <a:t>When your customer has </a:t>
            </a:r>
            <a:r>
              <a:rPr lang="en-US" altLang="zh-CN" b="1" smtClean="0">
                <a:solidFill>
                  <a:srgbClr val="FF0000"/>
                </a:solidFill>
                <a:ea typeface="宋体" panose="02010600030101010101" pitchFamily="2" charset="-122"/>
              </a:rPr>
              <a:t>a legitimate need</a:t>
            </a:r>
            <a:r>
              <a:rPr lang="en-US" altLang="zh-CN" smtClean="0">
                <a:ea typeface="宋体" panose="02010600030101010101" pitchFamily="2" charset="-122"/>
              </a:rPr>
              <a:t>, but </a:t>
            </a:r>
            <a:r>
              <a:rPr lang="en-US" altLang="zh-CN" b="1" smtClean="0">
                <a:solidFill>
                  <a:srgbClr val="FF0000"/>
                </a:solidFill>
                <a:ea typeface="宋体" panose="02010600030101010101" pitchFamily="2" charset="-122"/>
              </a:rPr>
              <a:t>is clueless about the details</a:t>
            </a:r>
            <a:r>
              <a:rPr lang="en-US" altLang="zh-CN" smtClean="0">
                <a:ea typeface="宋体" panose="02010600030101010101" pitchFamily="2" charset="-122"/>
              </a:rPr>
              <a:t>, develop a prototype as a first step.</a:t>
            </a: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4267200" y="2667000"/>
            <a:ext cx="4876800" cy="419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Char char="•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defRPr/>
            </a:pPr>
            <a:r>
              <a:rPr lang="en-US" altLang="zh-CN" kern="0" dirty="0" smtClean="0">
                <a:ea typeface="宋体" panose="02010600030101010101" pitchFamily="2" charset="-122"/>
              </a:rPr>
              <a:t>Ideally, the prototype serves as </a:t>
            </a:r>
            <a:r>
              <a:rPr lang="en-US" altLang="zh-CN" b="1" kern="0" dirty="0" smtClean="0">
                <a:solidFill>
                  <a:srgbClr val="FF0000"/>
                </a:solidFill>
                <a:ea typeface="宋体" panose="02010600030101010101" pitchFamily="2" charset="-122"/>
              </a:rPr>
              <a:t>a mechanism</a:t>
            </a:r>
            <a:r>
              <a:rPr lang="en-US" altLang="zh-CN" kern="0" dirty="0" smtClean="0">
                <a:ea typeface="宋体" panose="02010600030101010101" pitchFamily="2" charset="-122"/>
              </a:rPr>
              <a:t> for identifying software requirements.</a:t>
            </a:r>
          </a:p>
          <a:p>
            <a:pPr>
              <a:defRPr/>
            </a:pPr>
            <a:r>
              <a:rPr lang="en-US" altLang="zh-CN" b="1" kern="0" dirty="0" smtClean="0">
                <a:solidFill>
                  <a:srgbClr val="FF0000"/>
                </a:solidFill>
                <a:ea typeface="宋体" panose="02010600030101010101" pitchFamily="2" charset="-122"/>
              </a:rPr>
              <a:t>Resist pressure </a:t>
            </a:r>
            <a:r>
              <a:rPr lang="en-US" altLang="zh-CN" kern="0" dirty="0" smtClean="0">
                <a:ea typeface="宋体" panose="02010600030101010101" pitchFamily="2" charset="-122"/>
              </a:rPr>
              <a:t>to extend a rough prototype into a production product. </a:t>
            </a:r>
          </a:p>
          <a:p>
            <a:pPr lvl="1">
              <a:defRPr/>
            </a:pPr>
            <a:r>
              <a:rPr lang="en-US" altLang="zh-CN" sz="2400" kern="0" dirty="0" smtClean="0">
                <a:ea typeface="宋体" panose="02010600030101010101" pitchFamily="2" charset="-122"/>
              </a:rPr>
              <a:t>Quality almost always suffers as a result.</a:t>
            </a:r>
            <a:endParaRPr lang="zh-CN" altLang="en-US" sz="2400" kern="0" dirty="0" smtClean="0"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219200" y="990600"/>
            <a:ext cx="7924800" cy="633413"/>
          </a:xfrm>
        </p:spPr>
        <p:txBody>
          <a:bodyPr/>
          <a:lstStyle/>
          <a:p>
            <a:r>
              <a:rPr lang="zh-CN" altLang="en-US" smtClean="0">
                <a:ea typeface="宋体" panose="02010600030101010101" pitchFamily="2" charset="-122"/>
              </a:rPr>
              <a:t>原型问题</a:t>
            </a:r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685800" y="1828800"/>
            <a:ext cx="8458200" cy="5029200"/>
          </a:xfrm>
        </p:spPr>
        <p:txBody>
          <a:bodyPr/>
          <a:lstStyle/>
          <a:p>
            <a:r>
              <a:rPr lang="zh-CN" altLang="en-US" smtClean="0">
                <a:ea typeface="宋体" panose="02010600030101010101" pitchFamily="2" charset="-122"/>
              </a:rPr>
              <a:t>软件开发管理往往陷入失效</a:t>
            </a:r>
            <a:endParaRPr lang="en-US" altLang="zh-CN" smtClean="0">
              <a:ea typeface="宋体" panose="02010600030101010101" pitchFamily="2" charset="-122"/>
            </a:endParaRPr>
          </a:p>
          <a:p>
            <a:pPr lvl="1"/>
            <a:r>
              <a:rPr lang="zh-CN" altLang="en-US" smtClean="0">
                <a:ea typeface="宋体" panose="02010600030101010101" pitchFamily="2" charset="-122"/>
              </a:rPr>
              <a:t>利益相关者看到了软件的工作版本，却未察觉到整个软件是随意搭成的，也未察觉到为了尽快完成软件，开发者没有考虑整体软件质量和长期的可维护性。当开发者告诉客户整个系统需要重建以提高软件质量的时候，利益相关者会不愿意，并且要求对软件稍加修改使其变为一个可运行的产品</a:t>
            </a:r>
          </a:p>
          <a:p>
            <a:r>
              <a:rPr lang="zh-CN" altLang="en-US" smtClean="0">
                <a:ea typeface="宋体" panose="02010600030101010101" pitchFamily="2" charset="-122"/>
              </a:rPr>
              <a:t>不合理的技术、语言和算法选择</a:t>
            </a:r>
            <a:endParaRPr lang="en-US" altLang="zh-CN" smtClean="0">
              <a:ea typeface="宋体" panose="02010600030101010101" pitchFamily="2" charset="-122"/>
            </a:endParaRPr>
          </a:p>
          <a:p>
            <a:pPr lvl="1"/>
            <a:r>
              <a:rPr lang="zh-CN" altLang="en-US" smtClean="0">
                <a:ea typeface="宋体" panose="02010600030101010101" pitchFamily="2" charset="-122"/>
              </a:rPr>
              <a:t>作为一名软件工程师，软件开发人员为了使一个原型快速运行起来，往往在实现过程中采用折衷的手段。他们经常会使用不合适的操作系统或程序设计语言，仅仅因为当时可用和熟悉。他们也经常会采用一种低效的算法，仅为了证明系统的能力。时间长了，软件开发人员可能会适应这些选择，而忽略了这些选择其实并不合适的理由，结果造成并不完美的选择变成了系统的组成部分的情况</a:t>
            </a:r>
            <a:endParaRPr lang="en-US" altLang="zh-CN" smtClean="0"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219200" y="1066800"/>
            <a:ext cx="7924800" cy="633413"/>
          </a:xfrm>
        </p:spPr>
        <p:txBody>
          <a:bodyPr/>
          <a:lstStyle/>
          <a:p>
            <a:r>
              <a:rPr lang="en-US" altLang="zh-CN" smtClean="0">
                <a:ea typeface="宋体" panose="02010600030101010101" pitchFamily="2" charset="-122"/>
              </a:rPr>
              <a:t>Contents &amp; Requirements</a:t>
            </a:r>
            <a:endParaRPr lang="zh-CN" altLang="en-US" smtClean="0">
              <a:ea typeface="宋体" panose="02010600030101010101" pitchFamily="2" charset="-122"/>
            </a:endParaRP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914400" y="1752600"/>
            <a:ext cx="8229600" cy="5105400"/>
          </a:xfrm>
        </p:spPr>
        <p:txBody>
          <a:bodyPr/>
          <a:lstStyle/>
          <a:p>
            <a:r>
              <a:rPr lang="en-US" altLang="zh-CN" smtClean="0">
                <a:ea typeface="宋体" panose="02010600030101010101" pitchFamily="2" charset="-122"/>
              </a:rPr>
              <a:t>Contents</a:t>
            </a:r>
          </a:p>
          <a:p>
            <a:pPr lvl="1"/>
            <a:r>
              <a:rPr lang="en-US" altLang="zh-CN" smtClean="0">
                <a:ea typeface="宋体" panose="02010600030101010101" pitchFamily="2" charset="-122"/>
              </a:rPr>
              <a:t>Process Models</a:t>
            </a:r>
          </a:p>
          <a:p>
            <a:pPr lvl="2"/>
            <a:r>
              <a:rPr lang="en-US" altLang="zh-CN" smtClean="0">
                <a:ea typeface="宋体" panose="02010600030101010101" pitchFamily="2" charset="-122"/>
              </a:rPr>
              <a:t>(1)Knowledge point 1: A Generic Process Models </a:t>
            </a:r>
          </a:p>
          <a:p>
            <a:pPr lvl="2"/>
            <a:r>
              <a:rPr lang="en-US" altLang="zh-CN" smtClean="0">
                <a:ea typeface="宋体" panose="02010600030101010101" pitchFamily="2" charset="-122"/>
              </a:rPr>
              <a:t>(2)Knowledge point 2: Prescriptive and Specialized Process Models </a:t>
            </a:r>
          </a:p>
          <a:p>
            <a:pPr lvl="2"/>
            <a:r>
              <a:rPr lang="en-US" altLang="zh-CN" smtClean="0">
                <a:ea typeface="宋体" panose="02010600030101010101" pitchFamily="2" charset="-122"/>
              </a:rPr>
              <a:t>(3)Knowledge point 3: Process Technology</a:t>
            </a:r>
          </a:p>
          <a:p>
            <a:pPr lvl="1"/>
            <a:r>
              <a:rPr lang="en-US" altLang="zh-CN" smtClean="0">
                <a:ea typeface="宋体" panose="02010600030101010101" pitchFamily="2" charset="-122"/>
              </a:rPr>
              <a:t>Agile Development</a:t>
            </a:r>
          </a:p>
          <a:p>
            <a:pPr lvl="2"/>
            <a:r>
              <a:rPr lang="en-US" altLang="zh-CN" smtClean="0">
                <a:ea typeface="宋体" panose="02010600030101010101" pitchFamily="2" charset="-122"/>
              </a:rPr>
              <a:t>(1)Knowledge point 1: Agile Process </a:t>
            </a:r>
          </a:p>
          <a:p>
            <a:pPr lvl="2"/>
            <a:r>
              <a:rPr lang="en-US" altLang="zh-CN" smtClean="0">
                <a:ea typeface="宋体" panose="02010600030101010101" pitchFamily="2" charset="-122"/>
              </a:rPr>
              <a:t>(2)Knowledge point 2: Extreme Programming </a:t>
            </a:r>
          </a:p>
          <a:p>
            <a:r>
              <a:rPr lang="en-US" altLang="zh-CN" smtClean="0">
                <a:ea typeface="宋体" panose="02010600030101010101" pitchFamily="2" charset="-122"/>
              </a:rPr>
              <a:t>Requirements: </a:t>
            </a:r>
          </a:p>
          <a:p>
            <a:pPr lvl="1"/>
            <a:r>
              <a:rPr lang="en-US" altLang="zh-CN" smtClean="0">
                <a:ea typeface="宋体" panose="02010600030101010101" pitchFamily="2" charset="-122"/>
              </a:rPr>
              <a:t>Understand the conception of generic process models</a:t>
            </a:r>
          </a:p>
          <a:p>
            <a:pPr lvl="1"/>
            <a:r>
              <a:rPr lang="en-US" altLang="zh-CN" smtClean="0">
                <a:ea typeface="宋体" panose="02010600030101010101" pitchFamily="2" charset="-122"/>
              </a:rPr>
              <a:t>Master the basic processes of software analyze, design, implement and test.</a:t>
            </a:r>
          </a:p>
          <a:p>
            <a:pPr lvl="1"/>
            <a:r>
              <a:rPr lang="en-US" altLang="zh-CN" smtClean="0">
                <a:ea typeface="宋体" panose="02010600030101010101" pitchFamily="2" charset="-122"/>
              </a:rPr>
              <a:t>Understand the various agile processes, especially Extreme Programming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219200" y="990600"/>
            <a:ext cx="7924800" cy="633413"/>
          </a:xfrm>
        </p:spPr>
        <p:txBody>
          <a:bodyPr/>
          <a:lstStyle/>
          <a:p>
            <a:r>
              <a:rPr lang="en-US" altLang="zh-CN" smtClean="0">
                <a:ea typeface="宋体" panose="02010600030101010101" pitchFamily="2" charset="-122"/>
              </a:rPr>
              <a:t>The Spiral Model (P46)</a:t>
            </a:r>
            <a:endParaRPr lang="zh-CN" altLang="en-US" smtClean="0">
              <a:ea typeface="宋体" panose="02010600030101010101" pitchFamily="2" charset="-122"/>
            </a:endParaRPr>
          </a:p>
        </p:txBody>
      </p:sp>
      <p:sp>
        <p:nvSpPr>
          <p:cNvPr id="4301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81000" y="1828800"/>
            <a:ext cx="8763000" cy="50292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zh-CN" smtClean="0">
                <a:ea typeface="宋体" panose="02010600030101010101" pitchFamily="2" charset="-122"/>
              </a:rPr>
              <a:t>It is an evolutionary software process model that </a:t>
            </a:r>
            <a:r>
              <a:rPr lang="en-US" altLang="zh-CN" smtClean="0">
                <a:solidFill>
                  <a:srgbClr val="0000CC"/>
                </a:solidFill>
                <a:ea typeface="宋体" panose="02010600030101010101" pitchFamily="2" charset="-122"/>
              </a:rPr>
              <a:t>couples</a:t>
            </a:r>
            <a:r>
              <a:rPr lang="en-US" altLang="zh-CN" smtClean="0">
                <a:ea typeface="宋体" panose="02010600030101010101" pitchFamily="2" charset="-122"/>
              </a:rPr>
              <a:t> </a:t>
            </a:r>
            <a:r>
              <a:rPr lang="en-US" altLang="zh-CN" b="1" smtClean="0">
                <a:solidFill>
                  <a:schemeClr val="folHlink"/>
                </a:solidFill>
                <a:ea typeface="宋体" panose="02010600030101010101" pitchFamily="2" charset="-122"/>
              </a:rPr>
              <a:t>the iterative nature of prototyping</a:t>
            </a:r>
            <a:r>
              <a:rPr lang="en-US" altLang="zh-CN" b="1" smtClean="0">
                <a:solidFill>
                  <a:srgbClr val="0000CC"/>
                </a:solidFill>
                <a:ea typeface="宋体" panose="02010600030101010101" pitchFamily="2" charset="-122"/>
              </a:rPr>
              <a:t> </a:t>
            </a:r>
            <a:r>
              <a:rPr lang="en-US" altLang="zh-CN" smtClean="0">
                <a:solidFill>
                  <a:srgbClr val="0000CC"/>
                </a:solidFill>
                <a:ea typeface="宋体" panose="02010600030101010101" pitchFamily="2" charset="-122"/>
              </a:rPr>
              <a:t>with </a:t>
            </a:r>
            <a:r>
              <a:rPr lang="en-US" altLang="zh-CN" b="1" smtClean="0">
                <a:solidFill>
                  <a:schemeClr val="folHlink"/>
                </a:solidFill>
                <a:ea typeface="宋体" panose="02010600030101010101" pitchFamily="2" charset="-122"/>
              </a:rPr>
              <a:t>the controlled and systematic aspects of the waterfall model</a:t>
            </a:r>
            <a:r>
              <a:rPr lang="en-US" altLang="zh-CN" smtClean="0">
                <a:ea typeface="宋体" panose="02010600030101010101" pitchFamily="2" charset="-122"/>
              </a:rPr>
              <a:t>. It provides the potential for rapid development of increasingly more complete versions of the software.</a:t>
            </a:r>
          </a:p>
          <a:p>
            <a:pPr>
              <a:lnSpc>
                <a:spcPct val="90000"/>
              </a:lnSpc>
            </a:pPr>
            <a:r>
              <a:rPr lang="en-US" altLang="zh-CN" smtClean="0">
                <a:ea typeface="宋体" panose="02010600030101010101" pitchFamily="2" charset="-122"/>
              </a:rPr>
              <a:t>It is a</a:t>
            </a:r>
            <a:r>
              <a:rPr lang="en-US" altLang="zh-CN" b="1" smtClean="0">
                <a:solidFill>
                  <a:srgbClr val="FF0000"/>
                </a:solidFill>
                <a:ea typeface="宋体" panose="02010600030101010101" pitchFamily="2" charset="-122"/>
              </a:rPr>
              <a:t> risk-driven </a:t>
            </a:r>
            <a:r>
              <a:rPr lang="en-US" altLang="zh-CN" smtClean="0">
                <a:ea typeface="宋体" panose="02010600030101010101" pitchFamily="2" charset="-122"/>
              </a:rPr>
              <a:t>process model generator that is used to guide </a:t>
            </a:r>
            <a:r>
              <a:rPr lang="en-US" altLang="zh-CN" b="1" smtClean="0">
                <a:solidFill>
                  <a:srgbClr val="FF0000"/>
                </a:solidFill>
                <a:ea typeface="宋体" panose="02010600030101010101" pitchFamily="2" charset="-122"/>
              </a:rPr>
              <a:t>multi-stakeholder concurrent </a:t>
            </a:r>
            <a:r>
              <a:rPr lang="en-US" altLang="zh-CN" smtClean="0">
                <a:ea typeface="宋体" panose="02010600030101010101" pitchFamily="2" charset="-122"/>
              </a:rPr>
              <a:t>engineering of software intensive systems</a:t>
            </a:r>
          </a:p>
          <a:p>
            <a:pPr lvl="1">
              <a:lnSpc>
                <a:spcPct val="90000"/>
              </a:lnSpc>
            </a:pPr>
            <a:r>
              <a:rPr lang="en-US" altLang="zh-CN" sz="2400" b="1" smtClean="0">
                <a:solidFill>
                  <a:srgbClr val="FF0000"/>
                </a:solidFill>
                <a:ea typeface="宋体" panose="02010600030101010101" pitchFamily="2" charset="-122"/>
              </a:rPr>
              <a:t>A cyclic approach </a:t>
            </a:r>
            <a:r>
              <a:rPr lang="en-US" altLang="zh-CN" sz="2400" smtClean="0">
                <a:ea typeface="宋体" panose="02010600030101010101" pitchFamily="2" charset="-122"/>
              </a:rPr>
              <a:t>for incrementally growing a system’s degree of definition and implementation while decreasing its degree of risk </a:t>
            </a:r>
          </a:p>
          <a:p>
            <a:pPr lvl="1">
              <a:lnSpc>
                <a:spcPct val="90000"/>
              </a:lnSpc>
            </a:pPr>
            <a:r>
              <a:rPr lang="en-US" altLang="zh-CN" sz="2400" b="1" smtClean="0">
                <a:solidFill>
                  <a:srgbClr val="FF0000"/>
                </a:solidFill>
                <a:ea typeface="宋体" panose="02010600030101010101" pitchFamily="2" charset="-122"/>
              </a:rPr>
              <a:t>A set of anchor point milestones </a:t>
            </a:r>
            <a:r>
              <a:rPr lang="en-US" altLang="zh-CN" sz="2400" smtClean="0">
                <a:ea typeface="宋体" panose="02010600030101010101" pitchFamily="2" charset="-122"/>
              </a:rPr>
              <a:t>for ensuring stakeholder commitment to feasible and mutually satisfactory system solutions.</a:t>
            </a:r>
            <a:endParaRPr lang="zh-CN" altLang="en-US" sz="2400" smtClean="0"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219200" y="990600"/>
            <a:ext cx="7924800" cy="633413"/>
          </a:xfrm>
        </p:spPr>
        <p:txBody>
          <a:bodyPr/>
          <a:lstStyle/>
          <a:p>
            <a:r>
              <a:rPr lang="zh-CN" altLang="en-US" smtClean="0">
                <a:ea typeface="宋体" panose="02010600030101010101" pitchFamily="2" charset="-122"/>
              </a:rPr>
              <a:t>螺旋模型</a:t>
            </a:r>
          </a:p>
        </p:txBody>
      </p:sp>
      <p:sp>
        <p:nvSpPr>
          <p:cNvPr id="4505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762000" y="1828800"/>
            <a:ext cx="8229600" cy="1308100"/>
          </a:xfrm>
        </p:spPr>
        <p:txBody>
          <a:bodyPr/>
          <a:lstStyle/>
          <a:p>
            <a:r>
              <a:rPr lang="zh-CN" altLang="en-US" smtClean="0">
                <a:ea typeface="宋体" panose="02010600030101010101" pitchFamily="2" charset="-122"/>
              </a:rPr>
              <a:t>软件被开发为一系列演进版本</a:t>
            </a:r>
            <a:endParaRPr lang="en-US" altLang="zh-CN" smtClean="0">
              <a:ea typeface="宋体" panose="02010600030101010101" pitchFamily="2" charset="-122"/>
            </a:endParaRPr>
          </a:p>
          <a:p>
            <a:pPr lvl="1"/>
            <a:r>
              <a:rPr lang="zh-CN" altLang="en-US" sz="2400" smtClean="0">
                <a:ea typeface="宋体" panose="02010600030101010101" pitchFamily="2" charset="-122"/>
              </a:rPr>
              <a:t>早期迭代中，软件可能是一个理论模型或原型</a:t>
            </a:r>
            <a:endParaRPr lang="en-US" altLang="zh-CN" sz="2400" smtClean="0">
              <a:ea typeface="宋体" panose="02010600030101010101" pitchFamily="2" charset="-122"/>
            </a:endParaRPr>
          </a:p>
          <a:p>
            <a:pPr lvl="1"/>
            <a:r>
              <a:rPr lang="zh-CN" altLang="en-US" sz="2400" smtClean="0">
                <a:ea typeface="宋体" panose="02010600030101010101" pitchFamily="2" charset="-122"/>
              </a:rPr>
              <a:t>后来迭代中，产生一系列逐渐完整的系统版本</a:t>
            </a:r>
            <a:endParaRPr lang="en-US" altLang="zh-CN" sz="2400" smtClean="0">
              <a:ea typeface="宋体" panose="02010600030101010101" pitchFamily="2" charset="-122"/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5562600" y="3124200"/>
            <a:ext cx="3581400" cy="3733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Char char="•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defRPr/>
            </a:pPr>
            <a:r>
              <a:rPr lang="zh-CN" altLang="en-US" kern="0" dirty="0" smtClean="0">
                <a:ea typeface="宋体" panose="02010600030101010101" pitchFamily="2" charset="-122"/>
              </a:rPr>
              <a:t>每次演进，都要重新评估风险</a:t>
            </a:r>
            <a:endParaRPr lang="en-US" altLang="zh-CN" kern="0" dirty="0" smtClean="0">
              <a:ea typeface="宋体" panose="02010600030101010101" pitchFamily="2" charset="-122"/>
            </a:endParaRPr>
          </a:p>
          <a:p>
            <a:pPr>
              <a:defRPr/>
            </a:pPr>
            <a:r>
              <a:rPr lang="zh-CN" altLang="en-US" kern="0" dirty="0">
                <a:ea typeface="宋体" panose="02010600030101010101" pitchFamily="2" charset="-122"/>
              </a:rPr>
              <a:t>每次演进</a:t>
            </a:r>
            <a:r>
              <a:rPr lang="zh-CN" altLang="en-US" kern="0" dirty="0" smtClean="0">
                <a:ea typeface="宋体" panose="02010600030101010101" pitchFamily="2" charset="-122"/>
              </a:rPr>
              <a:t>，都要标记里程碑（</a:t>
            </a:r>
            <a:r>
              <a:rPr lang="zh-CN" altLang="en-US" b="1" kern="0" dirty="0" smtClean="0">
                <a:solidFill>
                  <a:srgbClr val="C00000"/>
                </a:solidFill>
                <a:ea typeface="宋体" panose="02010600030101010101" pitchFamily="2" charset="-122"/>
              </a:rPr>
              <a:t>沿着螺旋路径达到的工作产品和条件的结合体</a:t>
            </a:r>
            <a:r>
              <a:rPr lang="zh-CN" altLang="en-US" kern="0" dirty="0" smtClean="0">
                <a:ea typeface="宋体" panose="02010600030101010101" pitchFamily="2" charset="-122"/>
              </a:rPr>
              <a:t>）</a:t>
            </a:r>
            <a:endParaRPr lang="en-US" altLang="zh-CN" kern="0" dirty="0" smtClean="0">
              <a:ea typeface="宋体" panose="02010600030101010101" pitchFamily="2" charset="-122"/>
            </a:endParaRPr>
          </a:p>
        </p:txBody>
      </p:sp>
      <p:pic>
        <p:nvPicPr>
          <p:cNvPr id="45061" name="图片 1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124200"/>
            <a:ext cx="5943600" cy="3733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219200" y="990600"/>
            <a:ext cx="7924800" cy="633413"/>
          </a:xfrm>
        </p:spPr>
        <p:txBody>
          <a:bodyPr/>
          <a:lstStyle/>
          <a:p>
            <a:r>
              <a:rPr lang="zh-CN" altLang="en-US" smtClean="0">
                <a:ea typeface="宋体" panose="02010600030101010101" pitchFamily="2" charset="-122"/>
              </a:rPr>
              <a:t>螺旋模型</a:t>
            </a:r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752600"/>
            <a:ext cx="8686800" cy="5105400"/>
          </a:xfrm>
        </p:spPr>
        <p:txBody>
          <a:bodyPr/>
          <a:lstStyle/>
          <a:p>
            <a:r>
              <a:rPr lang="zh-CN" altLang="en-US" smtClean="0">
                <a:ea typeface="宋体" panose="02010600030101010101" pitchFamily="2" charset="-122"/>
              </a:rPr>
              <a:t>螺旋模型能运用在应用开发的整个生命周期，从概念开发到维护</a:t>
            </a:r>
            <a:endParaRPr lang="en-US" altLang="zh-CN" smtClean="0">
              <a:ea typeface="宋体" panose="02010600030101010101" pitchFamily="2" charset="-122"/>
            </a:endParaRPr>
          </a:p>
          <a:p>
            <a:r>
              <a:rPr lang="zh-CN" altLang="en-US" smtClean="0">
                <a:ea typeface="宋体" panose="02010600030101010101" pitchFamily="2" charset="-122"/>
              </a:rPr>
              <a:t>螺旋模型的每一圈完成的时候，都将重新计划和修改项目预算</a:t>
            </a:r>
            <a:endParaRPr lang="en-US" altLang="zh-CN" smtClean="0">
              <a:ea typeface="宋体" panose="02010600030101010101" pitchFamily="2" charset="-122"/>
            </a:endParaRPr>
          </a:p>
          <a:p>
            <a:pPr lvl="1">
              <a:spcBef>
                <a:spcPct val="0"/>
              </a:spcBef>
            </a:pPr>
            <a:r>
              <a:rPr lang="zh-CN" altLang="en-US" sz="2200" smtClean="0">
                <a:solidFill>
                  <a:srgbClr val="C00000"/>
                </a:solidFill>
                <a:ea typeface="宋体" panose="02010600030101010101" pitchFamily="2" charset="-122"/>
              </a:rPr>
              <a:t>对于固定预算的软件项目，是不合适的</a:t>
            </a:r>
            <a:endParaRPr lang="en-US" altLang="zh-CN" sz="2200" smtClean="0">
              <a:solidFill>
                <a:srgbClr val="C00000"/>
              </a:solidFill>
              <a:ea typeface="宋体" panose="02010600030101010101" pitchFamily="2" charset="-122"/>
            </a:endParaRPr>
          </a:p>
          <a:p>
            <a:r>
              <a:rPr lang="zh-CN" altLang="en-US" b="1" smtClean="0">
                <a:ea typeface="宋体" panose="02010600030101010101" pitchFamily="2" charset="-122"/>
              </a:rPr>
              <a:t>螺旋模型是开发大型系统和软件的理想方法</a:t>
            </a:r>
            <a:endParaRPr lang="en-US" altLang="zh-CN" b="1" smtClean="0">
              <a:ea typeface="宋体" panose="02010600030101010101" pitchFamily="2" charset="-122"/>
            </a:endParaRPr>
          </a:p>
          <a:p>
            <a:pPr lvl="1">
              <a:spcBef>
                <a:spcPct val="0"/>
              </a:spcBef>
            </a:pPr>
            <a:r>
              <a:rPr lang="zh-CN" altLang="en-US" sz="2200" smtClean="0">
                <a:solidFill>
                  <a:srgbClr val="C00000"/>
                </a:solidFill>
                <a:ea typeface="宋体" panose="02010600030101010101" pitchFamily="2" charset="-122"/>
              </a:rPr>
              <a:t>每次演进中，开发者和客户都能更好地理解和应对风险</a:t>
            </a:r>
            <a:endParaRPr lang="en-US" altLang="zh-CN" sz="2200" smtClean="0">
              <a:solidFill>
                <a:srgbClr val="C00000"/>
              </a:solidFill>
              <a:ea typeface="宋体" panose="02010600030101010101" pitchFamily="2" charset="-122"/>
            </a:endParaRPr>
          </a:p>
          <a:p>
            <a:pPr lvl="1">
              <a:spcBef>
                <a:spcPct val="0"/>
              </a:spcBef>
            </a:pPr>
            <a:r>
              <a:rPr lang="zh-CN" altLang="en-US" sz="2200" smtClean="0">
                <a:solidFill>
                  <a:srgbClr val="C00000"/>
                </a:solidFill>
                <a:ea typeface="宋体" panose="02010600030101010101" pitchFamily="2" charset="-122"/>
              </a:rPr>
              <a:t>原型是降低风险的机制，可以在产品演进的任何阶段使用原型方法</a:t>
            </a:r>
            <a:endParaRPr lang="en-US" altLang="zh-CN" sz="2200" smtClean="0">
              <a:solidFill>
                <a:srgbClr val="C00000"/>
              </a:solidFill>
              <a:ea typeface="宋体" panose="02010600030101010101" pitchFamily="2" charset="-122"/>
            </a:endParaRPr>
          </a:p>
          <a:p>
            <a:pPr lvl="1">
              <a:spcBef>
                <a:spcPct val="0"/>
              </a:spcBef>
            </a:pPr>
            <a:r>
              <a:rPr lang="zh-CN" altLang="en-US" sz="2200" smtClean="0">
                <a:solidFill>
                  <a:srgbClr val="C00000"/>
                </a:solidFill>
                <a:ea typeface="宋体" panose="02010600030101010101" pitchFamily="2" charset="-122"/>
              </a:rPr>
              <a:t>保留了经典生命周期模型中系统逐步细化的方法，但是把它纳入一种迭代框架之中，这种迭代方式与真实世界更加吻合</a:t>
            </a:r>
            <a:endParaRPr lang="en-US" altLang="zh-CN" sz="2200" smtClean="0">
              <a:solidFill>
                <a:srgbClr val="C00000"/>
              </a:solidFill>
              <a:ea typeface="宋体" panose="02010600030101010101" pitchFamily="2" charset="-122"/>
            </a:endParaRPr>
          </a:p>
          <a:p>
            <a:pPr lvl="1">
              <a:spcBef>
                <a:spcPct val="0"/>
              </a:spcBef>
            </a:pPr>
            <a:r>
              <a:rPr lang="zh-CN" altLang="en-US" sz="2200" smtClean="0">
                <a:solidFill>
                  <a:srgbClr val="C00000"/>
                </a:solidFill>
                <a:ea typeface="宋体" panose="02010600030101010101" pitchFamily="2" charset="-122"/>
              </a:rPr>
              <a:t>在项目的所有阶段都考虑技术风险，并能在风险变为问题之前化解风险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106" name="组合 10"/>
          <p:cNvGrpSpPr>
            <a:grpSpLocks/>
          </p:cNvGrpSpPr>
          <p:nvPr/>
        </p:nvGrpSpPr>
        <p:grpSpPr bwMode="auto">
          <a:xfrm>
            <a:off x="5791200" y="0"/>
            <a:ext cx="3352800" cy="1951038"/>
            <a:chOff x="5460802" y="2834379"/>
            <a:chExt cx="3041471" cy="1951942"/>
          </a:xfrm>
        </p:grpSpPr>
        <p:sp>
          <p:nvSpPr>
            <p:cNvPr id="47109" name="椭圆 11"/>
            <p:cNvSpPr>
              <a:spLocks noChangeArrowheads="1"/>
            </p:cNvSpPr>
            <p:nvPr/>
          </p:nvSpPr>
          <p:spPr bwMode="auto">
            <a:xfrm>
              <a:off x="5460802" y="3026989"/>
              <a:ext cx="1834578" cy="1407623"/>
            </a:xfrm>
            <a:prstGeom prst="ellipse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7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Helvetica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Helvetica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Char char="•"/>
                <a:defRPr>
                  <a:solidFill>
                    <a:schemeClr val="tx1"/>
                  </a:solidFill>
                  <a:latin typeface="Helvetica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Char char="•"/>
                <a:defRPr sz="1600">
                  <a:solidFill>
                    <a:schemeClr val="tx1"/>
                  </a:solidFill>
                  <a:latin typeface="Helvetica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85000"/>
                <a:buChar char="•"/>
                <a:defRPr sz="1600">
                  <a:solidFill>
                    <a:schemeClr val="tx1"/>
                  </a:solidFill>
                  <a:latin typeface="Helvetica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sz="1600">
                  <a:solidFill>
                    <a:schemeClr val="tx1"/>
                  </a:solidFill>
                  <a:latin typeface="Helvetica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sz="1600">
                  <a:solidFill>
                    <a:schemeClr val="tx1"/>
                  </a:solidFill>
                  <a:latin typeface="Helvetica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sz="1600">
                  <a:solidFill>
                    <a:schemeClr val="tx1"/>
                  </a:solidFill>
                  <a:latin typeface="Helvetica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sz="1600">
                  <a:solidFill>
                    <a:schemeClr val="tx1"/>
                  </a:solidFill>
                  <a:latin typeface="Helvetica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>
                  <a:latin typeface="Arial" panose="020B0604020202020204" pitchFamily="34" charset="0"/>
                  <a:ea typeface="宋体" panose="02010600030101010101" pitchFamily="2" charset="-122"/>
                </a:rPr>
                <a:t>activity, action, or task</a:t>
              </a:r>
              <a:endParaRPr lang="zh-CN" altLang="en-US">
                <a:latin typeface="Arial" panose="020B0604020202020204" pitchFamily="34" charset="0"/>
              </a:endParaRPr>
            </a:p>
          </p:txBody>
        </p:sp>
        <p:graphicFrame>
          <p:nvGraphicFramePr>
            <p:cNvPr id="47110" name="Object 5"/>
            <p:cNvGraphicFramePr>
              <a:graphicFrameLocks noChangeAspect="1"/>
            </p:cNvGraphicFramePr>
            <p:nvPr/>
          </p:nvGraphicFramePr>
          <p:xfrm>
            <a:off x="7006277" y="2834379"/>
            <a:ext cx="1495996" cy="195194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7124" name="BMP 图像" r:id="rId4" imgW="0" imgH="0" progId="Paint.Picture">
                    <p:embed/>
                  </p:oleObj>
                </mc:Choice>
                <mc:Fallback>
                  <p:oleObj name="BMP 图像" r:id="rId4" imgW="0" imgH="0" progId="Paint.Picture">
                    <p:embed/>
                    <p:pic>
                      <p:nvPicPr>
                        <p:cNvPr id="0" name="Object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006277" y="2834379"/>
                          <a:ext cx="1495996" cy="195194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47107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81000" y="990600"/>
            <a:ext cx="8458200" cy="633413"/>
          </a:xfrm>
        </p:spPr>
        <p:txBody>
          <a:bodyPr/>
          <a:lstStyle/>
          <a:p>
            <a:r>
              <a:rPr lang="en-US" altLang="zh-CN" smtClean="0">
                <a:ea typeface="宋体" panose="02010600030101010101" pitchFamily="2" charset="-122"/>
              </a:rPr>
              <a:t>Concurrent Models (P48)</a:t>
            </a:r>
            <a:endParaRPr lang="zh-CN" altLang="en-US" smtClean="0">
              <a:ea typeface="宋体" panose="02010600030101010101" pitchFamily="2" charset="-122"/>
            </a:endParaRPr>
          </a:p>
        </p:txBody>
      </p:sp>
      <p:sp>
        <p:nvSpPr>
          <p:cNvPr id="47108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838200" y="1797050"/>
            <a:ext cx="8305800" cy="5060950"/>
          </a:xfrm>
        </p:spPr>
        <p:txBody>
          <a:bodyPr/>
          <a:lstStyle/>
          <a:p>
            <a:r>
              <a:rPr lang="en-US" altLang="zh-CN" smtClean="0">
                <a:ea typeface="宋体" panose="02010600030101010101" pitchFamily="2" charset="-122"/>
              </a:rPr>
              <a:t>Concurrent modeling is applicable to all types of software development</a:t>
            </a:r>
          </a:p>
          <a:p>
            <a:pPr lvl="1"/>
            <a:r>
              <a:rPr lang="en-US" altLang="zh-CN" sz="2200" smtClean="0">
                <a:ea typeface="宋体" panose="02010600030101010101" pitchFamily="2" charset="-122"/>
              </a:rPr>
              <a:t>The concurrent model is often </a:t>
            </a:r>
            <a:r>
              <a:rPr lang="en-US" altLang="zh-CN" sz="2200" b="1" smtClean="0">
                <a:solidFill>
                  <a:srgbClr val="FF0000"/>
                </a:solidFill>
                <a:ea typeface="宋体" panose="02010600030101010101" pitchFamily="2" charset="-122"/>
              </a:rPr>
              <a:t>more appropriate for </a:t>
            </a:r>
            <a:r>
              <a:rPr lang="en-US" altLang="zh-CN" sz="2200" smtClean="0">
                <a:ea typeface="宋体" panose="02010600030101010101" pitchFamily="2" charset="-122"/>
              </a:rPr>
              <a:t>product engineering projects where different engineering teams are involved</a:t>
            </a:r>
          </a:p>
          <a:p>
            <a:r>
              <a:rPr lang="en-US" altLang="zh-CN" smtClean="0">
                <a:ea typeface="宋体" panose="02010600030101010101" pitchFamily="2" charset="-122"/>
              </a:rPr>
              <a:t>provides </a:t>
            </a:r>
            <a:r>
              <a:rPr lang="en-US" altLang="zh-CN" b="1" smtClean="0">
                <a:solidFill>
                  <a:srgbClr val="C00000"/>
                </a:solidFill>
                <a:ea typeface="宋体" panose="02010600030101010101" pitchFamily="2" charset="-122"/>
              </a:rPr>
              <a:t>an accurate picture of the current state (</a:t>
            </a:r>
            <a:r>
              <a:rPr lang="en-US" altLang="zh-CN" b="1" smtClean="0">
                <a:ea typeface="宋体" panose="02010600030101010101" pitchFamily="2" charset="-122"/>
              </a:rPr>
              <a:t>a process network</a:t>
            </a:r>
            <a:r>
              <a:rPr lang="en-US" altLang="zh-CN" b="1" smtClean="0">
                <a:solidFill>
                  <a:srgbClr val="C00000"/>
                </a:solidFill>
                <a:ea typeface="宋体" panose="02010600030101010101" pitchFamily="2" charset="-122"/>
              </a:rPr>
              <a:t>)</a:t>
            </a:r>
            <a:r>
              <a:rPr lang="en-US" altLang="zh-CN" smtClean="0">
                <a:ea typeface="宋体" panose="02010600030101010101" pitchFamily="2" charset="-122"/>
              </a:rPr>
              <a:t> of a project</a:t>
            </a:r>
          </a:p>
          <a:p>
            <a:pPr lvl="1"/>
            <a:r>
              <a:rPr lang="en-US" altLang="zh-CN" sz="2200" smtClean="0">
                <a:ea typeface="宋体" panose="02010600030101010101" pitchFamily="2" charset="-122"/>
              </a:rPr>
              <a:t>Each activity, action, or task on the network </a:t>
            </a:r>
            <a:r>
              <a:rPr lang="en-US" altLang="zh-CN" sz="2200" b="1" smtClean="0">
                <a:solidFill>
                  <a:srgbClr val="FF0000"/>
                </a:solidFill>
                <a:ea typeface="宋体" panose="02010600030101010101" pitchFamily="2" charset="-122"/>
              </a:rPr>
              <a:t>exists simultaneously</a:t>
            </a:r>
            <a:r>
              <a:rPr lang="en-US" altLang="zh-CN" sz="2200" smtClean="0">
                <a:ea typeface="宋体" panose="02010600030101010101" pitchFamily="2" charset="-122"/>
              </a:rPr>
              <a:t> with other activities, actions, or tasks </a:t>
            </a:r>
          </a:p>
          <a:p>
            <a:pPr lvl="1"/>
            <a:r>
              <a:rPr lang="en-US" altLang="zh-CN" sz="2200" b="1" smtClean="0">
                <a:solidFill>
                  <a:srgbClr val="FF0000"/>
                </a:solidFill>
                <a:ea typeface="宋体" panose="02010600030101010101" pitchFamily="2" charset="-122"/>
              </a:rPr>
              <a:t>Events will trigger transitions from state to state </a:t>
            </a:r>
            <a:r>
              <a:rPr lang="en-US" altLang="zh-CN" sz="2200" smtClean="0">
                <a:ea typeface="宋体" panose="02010600030101010101" pitchFamily="2" charset="-122"/>
              </a:rPr>
              <a:t>for each of the software engineering activities, actions, or tasks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图片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7788" y="4763"/>
            <a:ext cx="5256212" cy="6853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155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219200" y="990600"/>
            <a:ext cx="7620000" cy="633413"/>
          </a:xfrm>
        </p:spPr>
        <p:txBody>
          <a:bodyPr/>
          <a:lstStyle/>
          <a:p>
            <a:r>
              <a:rPr lang="zh-CN" altLang="en-US" smtClean="0">
                <a:ea typeface="宋体" panose="02010600030101010101" pitchFamily="2" charset="-122"/>
              </a:rPr>
              <a:t>协同模型</a:t>
            </a:r>
          </a:p>
        </p:txBody>
      </p:sp>
      <p:sp>
        <p:nvSpPr>
          <p:cNvPr id="49156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04800" y="1828800"/>
            <a:ext cx="3582988" cy="5029200"/>
          </a:xfrm>
        </p:spPr>
        <p:txBody>
          <a:bodyPr/>
          <a:lstStyle/>
          <a:p>
            <a:r>
              <a:rPr lang="zh-CN" altLang="en-US" dirty="0" smtClean="0">
                <a:ea typeface="宋体" panose="02010600030101010101" pitchFamily="2" charset="-122"/>
              </a:rPr>
              <a:t>在项目的早期，</a:t>
            </a:r>
            <a:r>
              <a:rPr lang="zh-CN" altLang="en-US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沟通</a:t>
            </a:r>
            <a:r>
              <a:rPr lang="zh-CN" altLang="en-US" dirty="0" smtClean="0">
                <a:ea typeface="宋体" panose="02010600030101010101" pitchFamily="2" charset="-122"/>
              </a:rPr>
              <a:t>活动完成了第一个迭代，停留在</a:t>
            </a:r>
            <a:r>
              <a:rPr lang="zh-CN" altLang="en-US" b="1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等待变更</a:t>
            </a:r>
            <a:r>
              <a:rPr lang="zh-CN" altLang="en-US" dirty="0" smtClean="0">
                <a:ea typeface="宋体" panose="02010600030101010101" pitchFamily="2" charset="-122"/>
              </a:rPr>
              <a:t>状态（此时，</a:t>
            </a:r>
            <a:r>
              <a:rPr lang="zh-CN" altLang="en-US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建模</a:t>
            </a:r>
            <a:r>
              <a:rPr lang="zh-CN" altLang="en-US" dirty="0" smtClean="0">
                <a:ea typeface="宋体" panose="02010600030101010101" pitchFamily="2" charset="-122"/>
              </a:rPr>
              <a:t>活动处在</a:t>
            </a:r>
            <a:r>
              <a:rPr lang="zh-CN" altLang="en-US" b="1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非活动</a:t>
            </a:r>
            <a:r>
              <a:rPr lang="zh-CN" altLang="en-US" dirty="0" smtClean="0">
                <a:ea typeface="宋体" panose="02010600030101010101" pitchFamily="2" charset="-122"/>
              </a:rPr>
              <a:t>状态）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r>
              <a:rPr lang="zh-CN" altLang="en-US" dirty="0" smtClean="0">
                <a:ea typeface="宋体" panose="02010600030101010101" pitchFamily="2" charset="-122"/>
              </a:rPr>
              <a:t>初始沟通完成后，</a:t>
            </a:r>
            <a:r>
              <a:rPr lang="zh-CN" altLang="en-US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建模</a:t>
            </a:r>
            <a:r>
              <a:rPr lang="zh-CN" altLang="en-US" dirty="0" smtClean="0">
                <a:ea typeface="宋体" panose="02010600030101010101" pitchFamily="2" charset="-122"/>
              </a:rPr>
              <a:t>活动由</a:t>
            </a:r>
            <a:r>
              <a:rPr lang="zh-CN" altLang="en-US" b="1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非活动</a:t>
            </a:r>
            <a:r>
              <a:rPr lang="zh-CN" altLang="en-US" dirty="0" smtClean="0">
                <a:ea typeface="宋体" panose="02010600030101010101" pitchFamily="2" charset="-122"/>
              </a:rPr>
              <a:t>状态，转换到</a:t>
            </a:r>
            <a:r>
              <a:rPr lang="zh-CN" altLang="en-US" b="1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正在开发</a:t>
            </a:r>
            <a:r>
              <a:rPr lang="zh-CN" altLang="en-US" dirty="0" smtClean="0">
                <a:ea typeface="宋体" panose="02010600030101010101" pitchFamily="2" charset="-122"/>
              </a:rPr>
              <a:t>状态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r>
              <a:rPr lang="zh-CN" altLang="en-US" dirty="0" smtClean="0">
                <a:ea typeface="宋体" panose="02010600030101010101" pitchFamily="2" charset="-122"/>
              </a:rPr>
              <a:t>若客户要求需求变更（</a:t>
            </a:r>
            <a:r>
              <a:rPr lang="zh-CN" altLang="en-US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沟通</a:t>
            </a:r>
            <a:r>
              <a:rPr lang="zh-CN" altLang="en-US" dirty="0" smtClean="0">
                <a:ea typeface="宋体" panose="02010600030101010101" pitchFamily="2" charset="-122"/>
              </a:rPr>
              <a:t>活动重新激活为</a:t>
            </a:r>
            <a:r>
              <a:rPr lang="zh-CN" altLang="en-US" b="1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正在开发</a:t>
            </a:r>
            <a:r>
              <a:rPr lang="zh-CN" altLang="en-US" dirty="0" smtClean="0">
                <a:ea typeface="宋体" panose="02010600030101010101" pitchFamily="2" charset="-122"/>
              </a:rPr>
              <a:t>状态），</a:t>
            </a:r>
            <a:r>
              <a:rPr lang="zh-CN" altLang="en-US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建模</a:t>
            </a:r>
            <a:r>
              <a:rPr lang="zh-CN" altLang="en-US" dirty="0" smtClean="0">
                <a:ea typeface="宋体" panose="02010600030101010101" pitchFamily="2" charset="-122"/>
              </a:rPr>
              <a:t>活动从</a:t>
            </a:r>
            <a:r>
              <a:rPr lang="zh-CN" altLang="en-US" b="1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正在开发</a:t>
            </a:r>
            <a:r>
              <a:rPr lang="zh-CN" altLang="en-US" dirty="0" smtClean="0">
                <a:ea typeface="宋体" panose="02010600030101010101" pitchFamily="2" charset="-122"/>
              </a:rPr>
              <a:t>状态转换到</a:t>
            </a:r>
            <a:r>
              <a:rPr lang="zh-CN" altLang="en-US" b="1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等待变更</a:t>
            </a:r>
            <a:r>
              <a:rPr lang="zh-CN" altLang="en-US" dirty="0" smtClean="0">
                <a:ea typeface="宋体" panose="02010600030101010101" pitchFamily="2" charset="-122"/>
              </a:rPr>
              <a:t>状态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219200" y="990600"/>
            <a:ext cx="7620000" cy="633413"/>
          </a:xfrm>
        </p:spPr>
        <p:txBody>
          <a:bodyPr/>
          <a:lstStyle/>
          <a:p>
            <a:r>
              <a:rPr lang="zh-CN" altLang="en-US" smtClean="0">
                <a:ea typeface="宋体" panose="02010600030101010101" pitchFamily="2" charset="-122"/>
              </a:rPr>
              <a:t>协同模型</a:t>
            </a:r>
          </a:p>
        </p:txBody>
      </p:sp>
      <p:sp>
        <p:nvSpPr>
          <p:cNvPr id="5120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04800" y="1828800"/>
            <a:ext cx="3582988" cy="5029200"/>
          </a:xfrm>
        </p:spPr>
        <p:txBody>
          <a:bodyPr/>
          <a:lstStyle/>
          <a:p>
            <a:r>
              <a:rPr lang="zh-CN" altLang="en-US" smtClean="0">
                <a:ea typeface="宋体" panose="02010600030101010101" pitchFamily="2" charset="-122"/>
              </a:rPr>
              <a:t>在</a:t>
            </a:r>
            <a:r>
              <a:rPr lang="zh-CN" altLang="en-US" b="1" smtClean="0">
                <a:latin typeface="黑体" panose="02010609060101010101" pitchFamily="49" charset="-122"/>
                <a:ea typeface="黑体" panose="02010609060101010101" pitchFamily="49" charset="-122"/>
              </a:rPr>
              <a:t>设计</a:t>
            </a:r>
            <a:r>
              <a:rPr lang="zh-CN" altLang="en-US" smtClean="0">
                <a:ea typeface="宋体" panose="02010600030101010101" pitchFamily="2" charset="-122"/>
              </a:rPr>
              <a:t>的早期阶段，发现了需求模型中的不一致性，于是产生了</a:t>
            </a:r>
            <a:r>
              <a:rPr lang="zh-CN" altLang="en-US" b="1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分析模型修正</a:t>
            </a:r>
            <a:r>
              <a:rPr lang="zh-CN" altLang="en-US" smtClean="0">
                <a:ea typeface="宋体" panose="02010600030101010101" pitchFamily="2" charset="-122"/>
              </a:rPr>
              <a:t>事件，该事件将触发</a:t>
            </a:r>
            <a:r>
              <a:rPr lang="zh-CN" altLang="en-US" b="1" smtClean="0">
                <a:latin typeface="黑体" panose="02010609060101010101" pitchFamily="49" charset="-122"/>
                <a:ea typeface="黑体" panose="02010609060101010101" pitchFamily="49" charset="-122"/>
              </a:rPr>
              <a:t>需求分析</a:t>
            </a:r>
            <a:r>
              <a:rPr lang="zh-CN" altLang="en-US" smtClean="0">
                <a:ea typeface="宋体" panose="02010600030101010101" pitchFamily="2" charset="-122"/>
              </a:rPr>
              <a:t>动作从</a:t>
            </a:r>
            <a:r>
              <a:rPr lang="zh-CN" altLang="en-US" b="1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完成</a:t>
            </a:r>
            <a:r>
              <a:rPr lang="zh-CN" altLang="en-US" smtClean="0">
                <a:ea typeface="宋体" panose="02010600030101010101" pitchFamily="2" charset="-122"/>
              </a:rPr>
              <a:t>状态准换到</a:t>
            </a:r>
            <a:r>
              <a:rPr lang="zh-CN" altLang="en-US" b="1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等待变更</a:t>
            </a:r>
            <a:r>
              <a:rPr lang="zh-CN" altLang="en-US" smtClean="0">
                <a:ea typeface="宋体" panose="02010600030101010101" pitchFamily="2" charset="-122"/>
              </a:rPr>
              <a:t>状态</a:t>
            </a:r>
          </a:p>
        </p:txBody>
      </p:sp>
      <p:pic>
        <p:nvPicPr>
          <p:cNvPr id="51204" name="图片 5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7788" y="4763"/>
            <a:ext cx="5256212" cy="6853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灯片编号占位符 4"/>
          <p:cNvSpPr>
            <a:spLocks noGrp="1"/>
          </p:cNvSpPr>
          <p:nvPr>
            <p:ph type="sldNum" sz="quarter" idx="11"/>
          </p:nvPr>
        </p:nvSpPr>
        <p:spPr bwMode="auto">
          <a:xfrm>
            <a:off x="7543800" y="6248400"/>
            <a:ext cx="12954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7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Helvetica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Helvetica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Char char="•"/>
              <a:defRPr sz="1600">
                <a:solidFill>
                  <a:schemeClr val="tx1"/>
                </a:solidFill>
                <a:latin typeface="Helvetica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85000"/>
              <a:buChar char="•"/>
              <a:defRPr sz="1600">
                <a:solidFill>
                  <a:schemeClr val="tx1"/>
                </a:solidFill>
                <a:latin typeface="Helvetica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1600">
                <a:solidFill>
                  <a:schemeClr val="tx1"/>
                </a:solidFill>
                <a:latin typeface="Helvetica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1600">
                <a:solidFill>
                  <a:schemeClr val="tx1"/>
                </a:solidFill>
                <a:latin typeface="Helvetica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1600">
                <a:solidFill>
                  <a:schemeClr val="tx1"/>
                </a:solidFill>
                <a:latin typeface="Helvetica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1600">
                <a:solidFill>
                  <a:schemeClr val="tx1"/>
                </a:solidFill>
                <a:latin typeface="Helvetica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6997EC21-A776-4DDC-87E8-28165EDD5DBE}" type="slidenum">
              <a:rPr lang="en-US" altLang="zh-CN" sz="10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26</a:t>
            </a:fld>
            <a:endParaRPr lang="en-US" altLang="zh-CN" sz="1000" smtClean="0"/>
          </a:p>
        </p:txBody>
      </p:sp>
      <p:sp>
        <p:nvSpPr>
          <p:cNvPr id="53251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1066800"/>
            <a:ext cx="8305800" cy="666750"/>
          </a:xfrm>
          <a:noFill/>
        </p:spPr>
        <p:txBody>
          <a:bodyPr lIns="63500" tIns="25400" rIns="63500" bIns="25400" anchor="t">
            <a:spAutoFit/>
          </a:bodyPr>
          <a:lstStyle/>
          <a:p>
            <a:pPr eaLnBrk="1" hangingPunct="1"/>
            <a:r>
              <a:rPr lang="en-US" altLang="zh-CN" smtClean="0">
                <a:ea typeface="宋体" panose="02010600030101010101" pitchFamily="2" charset="-122"/>
              </a:rPr>
              <a:t>Specialized Process Models (P51)</a:t>
            </a:r>
          </a:p>
        </p:txBody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447800" y="1828800"/>
            <a:ext cx="7696200" cy="5029200"/>
          </a:xfrm>
          <a:noFill/>
        </p:spPr>
        <p:txBody>
          <a:bodyPr lIns="90487" tIns="44450" rIns="90487" bIns="44450"/>
          <a:lstStyle/>
          <a:p>
            <a:pPr marL="285750" indent="-285750" eaLnBrk="1" hangingPunct="1"/>
            <a:r>
              <a:rPr lang="en-US" altLang="zh-CN" smtClean="0">
                <a:solidFill>
                  <a:schemeClr val="folHlink"/>
                </a:solidFill>
                <a:ea typeface="宋体" panose="02010600030101010101" pitchFamily="2" charset="-122"/>
              </a:rPr>
              <a:t>Component based development</a:t>
            </a:r>
            <a:r>
              <a:rPr lang="en-US" altLang="zh-CN" smtClean="0">
                <a:ea typeface="宋体" panose="02010600030101010101" pitchFamily="2" charset="-122"/>
              </a:rPr>
              <a:t>—the process to apply when reuse is a development objective</a:t>
            </a:r>
          </a:p>
          <a:p>
            <a:pPr marL="285750" indent="-285750" eaLnBrk="1" hangingPunct="1"/>
            <a:r>
              <a:rPr lang="en-US" altLang="zh-CN" smtClean="0">
                <a:solidFill>
                  <a:schemeClr val="folHlink"/>
                </a:solidFill>
                <a:ea typeface="宋体" panose="02010600030101010101" pitchFamily="2" charset="-122"/>
              </a:rPr>
              <a:t>Formal methods</a:t>
            </a:r>
            <a:r>
              <a:rPr lang="en-US" altLang="zh-CN" smtClean="0">
                <a:ea typeface="宋体" panose="02010600030101010101" pitchFamily="2" charset="-122"/>
              </a:rPr>
              <a:t>—emphasizes the mathematical specification of requirements</a:t>
            </a:r>
          </a:p>
          <a:p>
            <a:pPr marL="285750" indent="-285750" eaLnBrk="1" hangingPunct="1"/>
            <a:r>
              <a:rPr lang="en-US" altLang="zh-CN" smtClean="0">
                <a:solidFill>
                  <a:schemeClr val="folHlink"/>
                </a:solidFill>
                <a:ea typeface="宋体" panose="02010600030101010101" pitchFamily="2" charset="-122"/>
              </a:rPr>
              <a:t>AOSD</a:t>
            </a:r>
            <a:r>
              <a:rPr lang="en-US" altLang="zh-CN" smtClean="0">
                <a:ea typeface="宋体" panose="02010600030101010101" pitchFamily="2" charset="-122"/>
              </a:rPr>
              <a:t>—provides a process and methodological approach for defining, specifying, designing, and constructing </a:t>
            </a:r>
            <a:r>
              <a:rPr lang="en-US" altLang="zh-CN" i="1" smtClean="0">
                <a:ea typeface="宋体" panose="02010600030101010101" pitchFamily="2" charset="-122"/>
              </a:rPr>
              <a:t>aspects</a:t>
            </a:r>
          </a:p>
          <a:p>
            <a:pPr marL="285750" indent="-285750" eaLnBrk="1" hangingPunct="1"/>
            <a:r>
              <a:rPr lang="en-US" altLang="zh-CN" smtClean="0">
                <a:solidFill>
                  <a:schemeClr val="folHlink"/>
                </a:solidFill>
                <a:ea typeface="宋体" panose="02010600030101010101" pitchFamily="2" charset="-122"/>
              </a:rPr>
              <a:t>Unified Process</a:t>
            </a:r>
            <a:r>
              <a:rPr lang="en-US" altLang="zh-CN" smtClean="0">
                <a:ea typeface="宋体" panose="02010600030101010101" pitchFamily="2" charset="-122"/>
              </a:rPr>
              <a:t>—a “</a:t>
            </a:r>
            <a:r>
              <a:rPr lang="en-US" altLang="zh-CN" smtClean="0">
                <a:solidFill>
                  <a:schemeClr val="folHlink"/>
                </a:solidFill>
                <a:ea typeface="宋体" panose="02010600030101010101" pitchFamily="2" charset="-122"/>
              </a:rPr>
              <a:t>use-case driven, architecture-centric, iterative and incremental</a:t>
            </a:r>
            <a:r>
              <a:rPr lang="en-US" altLang="zh-CN" smtClean="0">
                <a:ea typeface="宋体" panose="02010600030101010101" pitchFamily="2" charset="-122"/>
              </a:rPr>
              <a:t>” software process closely aligned with the Unified Modeling Language (UML)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灯片编号占位符 4"/>
          <p:cNvSpPr>
            <a:spLocks noGrp="1"/>
          </p:cNvSpPr>
          <p:nvPr>
            <p:ph type="sldNum" sz="quarter" idx="11"/>
          </p:nvPr>
        </p:nvSpPr>
        <p:spPr bwMode="auto">
          <a:xfrm>
            <a:off x="7543800" y="6248400"/>
            <a:ext cx="12954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7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Helvetica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Helvetica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Char char="•"/>
              <a:defRPr sz="1600">
                <a:solidFill>
                  <a:schemeClr val="tx1"/>
                </a:solidFill>
                <a:latin typeface="Helvetica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85000"/>
              <a:buChar char="•"/>
              <a:defRPr sz="1600">
                <a:solidFill>
                  <a:schemeClr val="tx1"/>
                </a:solidFill>
                <a:latin typeface="Helvetica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1600">
                <a:solidFill>
                  <a:schemeClr val="tx1"/>
                </a:solidFill>
                <a:latin typeface="Helvetica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1600">
                <a:solidFill>
                  <a:schemeClr val="tx1"/>
                </a:solidFill>
                <a:latin typeface="Helvetica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1600">
                <a:solidFill>
                  <a:schemeClr val="tx1"/>
                </a:solidFill>
                <a:latin typeface="Helvetica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1600">
                <a:solidFill>
                  <a:schemeClr val="tx1"/>
                </a:solidFill>
                <a:latin typeface="Helvetica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284D1A3C-F4A6-44A8-8220-B9DCAA7489F8}" type="slidenum">
              <a:rPr lang="en-US" altLang="zh-CN" sz="10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27</a:t>
            </a:fld>
            <a:endParaRPr lang="en-US" altLang="zh-CN" sz="1000" smtClean="0"/>
          </a:p>
        </p:txBody>
      </p:sp>
      <p:sp>
        <p:nvSpPr>
          <p:cNvPr id="55299" name="Rectangle 2"/>
          <p:cNvSpPr>
            <a:spLocks noGrp="1" noChangeArrowheads="1"/>
          </p:cNvSpPr>
          <p:nvPr>
            <p:ph type="title"/>
          </p:nvPr>
        </p:nvSpPr>
        <p:spPr>
          <a:xfrm>
            <a:off x="1295400" y="1066800"/>
            <a:ext cx="3206750" cy="666750"/>
          </a:xfrm>
          <a:noFill/>
        </p:spPr>
        <p:txBody>
          <a:bodyPr wrap="none" lIns="63500" tIns="25400" rIns="63500" bIns="25400" anchor="t">
            <a:spAutoFit/>
          </a:bodyPr>
          <a:lstStyle/>
          <a:p>
            <a:pPr eaLnBrk="1" hangingPunct="1"/>
            <a:r>
              <a:rPr lang="zh-CN" altLang="en-US" smtClean="0">
                <a:ea typeface="宋体" panose="02010600030101010101" pitchFamily="2" charset="-122"/>
              </a:rPr>
              <a:t>专用过程模型</a:t>
            </a:r>
            <a:endParaRPr lang="en-US" altLang="zh-CN" smtClean="0">
              <a:ea typeface="宋体" panose="02010600030101010101" pitchFamily="2" charset="-122"/>
            </a:endParaRPr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4114800"/>
            <a:ext cx="4953000" cy="2743200"/>
          </a:xfrm>
          <a:noFill/>
        </p:spPr>
        <p:txBody>
          <a:bodyPr lIns="90487" tIns="44450" rIns="90487" bIns="44450"/>
          <a:lstStyle/>
          <a:p>
            <a:pPr marL="285750" indent="-285750" eaLnBrk="1" hangingPunct="1"/>
            <a:r>
              <a:rPr lang="zh-CN" altLang="en-US" smtClean="0">
                <a:ea typeface="宋体" panose="02010600030101010101" pitchFamily="2" charset="-122"/>
              </a:rPr>
              <a:t>面向方面的软件开发（</a:t>
            </a:r>
            <a:r>
              <a:rPr lang="en-US" altLang="zh-CN" smtClean="0">
                <a:ea typeface="宋体" panose="02010600030101010101" pitchFamily="2" charset="-122"/>
              </a:rPr>
              <a:t>AOSD</a:t>
            </a:r>
            <a:r>
              <a:rPr lang="zh-CN" altLang="en-US" smtClean="0">
                <a:ea typeface="宋体" panose="02010600030101010101" pitchFamily="2" charset="-122"/>
              </a:rPr>
              <a:t>）</a:t>
            </a:r>
            <a:endParaRPr lang="en-US" altLang="zh-CN" smtClean="0">
              <a:ea typeface="宋体" panose="02010600030101010101" pitchFamily="2" charset="-122"/>
            </a:endParaRPr>
          </a:p>
          <a:p>
            <a:pPr marL="685800" lvl="1" eaLnBrk="1" hangingPunct="1"/>
            <a:r>
              <a:rPr lang="zh-CN" altLang="en-US" sz="2400" smtClean="0">
                <a:ea typeface="宋体" panose="02010600030101010101" pitchFamily="2" charset="-122"/>
              </a:rPr>
              <a:t>也称为面向方面编程（</a:t>
            </a:r>
            <a:r>
              <a:rPr lang="en-US" altLang="zh-CN" sz="2400" smtClean="0">
                <a:ea typeface="宋体" panose="02010600030101010101" pitchFamily="2" charset="-122"/>
              </a:rPr>
              <a:t>AOP</a:t>
            </a:r>
            <a:r>
              <a:rPr lang="zh-CN" altLang="en-US" sz="2400" smtClean="0">
                <a:ea typeface="宋体" panose="02010600030101010101" pitchFamily="2" charset="-122"/>
              </a:rPr>
              <a:t>），是对横切关注点局部表示的一种机制，超越了子程序和继承的方法</a:t>
            </a:r>
            <a:endParaRPr lang="en-US" altLang="zh-CN" sz="2400" smtClean="0">
              <a:ea typeface="宋体" panose="02010600030101010101" pitchFamily="2" charset="-122"/>
            </a:endParaRPr>
          </a:p>
          <a:p>
            <a:pPr marL="685800" lvl="1" eaLnBrk="1" hangingPunct="1"/>
            <a:r>
              <a:rPr lang="zh-CN" altLang="en-US" sz="2400" smtClean="0">
                <a:ea typeface="宋体" panose="02010600030101010101" pitchFamily="2" charset="-122"/>
              </a:rPr>
              <a:t>为定义、说明、设计和构建方面（</a:t>
            </a:r>
            <a:r>
              <a:rPr lang="en-US" altLang="zh-CN" sz="2400" smtClean="0">
                <a:ea typeface="宋体" panose="02010600030101010101" pitchFamily="2" charset="-122"/>
              </a:rPr>
              <a:t>aspect</a:t>
            </a:r>
            <a:r>
              <a:rPr lang="zh-CN" altLang="en-US" sz="2400" smtClean="0">
                <a:ea typeface="宋体" panose="02010600030101010101" pitchFamily="2" charset="-122"/>
              </a:rPr>
              <a:t>）提供过程和方法</a:t>
            </a:r>
            <a:endParaRPr lang="en-US" altLang="zh-CN" sz="2400" smtClean="0">
              <a:ea typeface="宋体" panose="02010600030101010101" pitchFamily="2" charset="-122"/>
            </a:endParaRPr>
          </a:p>
        </p:txBody>
      </p:sp>
      <p:cxnSp>
        <p:nvCxnSpPr>
          <p:cNvPr id="55301" name="直接箭头连接符 4"/>
          <p:cNvCxnSpPr>
            <a:cxnSpLocks noChangeShapeType="1"/>
          </p:cNvCxnSpPr>
          <p:nvPr/>
        </p:nvCxnSpPr>
        <p:spPr bwMode="auto">
          <a:xfrm flipH="1">
            <a:off x="7620000" y="3200400"/>
            <a:ext cx="539750" cy="990600"/>
          </a:xfrm>
          <a:prstGeom prst="straightConnector1">
            <a:avLst/>
          </a:prstGeom>
          <a:noFill/>
          <a:ln w="57150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aphicFrame>
        <p:nvGraphicFramePr>
          <p:cNvPr id="55302" name="Object 4"/>
          <p:cNvGraphicFramePr>
            <a:graphicFrameLocks noChangeAspect="1"/>
          </p:cNvGraphicFramePr>
          <p:nvPr/>
        </p:nvGraphicFramePr>
        <p:xfrm>
          <a:off x="7772400" y="363538"/>
          <a:ext cx="1174750" cy="2608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34" name="Picture" r:id="rId3" imgW="791161" imgH="1754248" progId="Word.Picture.8">
                  <p:embed/>
                </p:oleObj>
              </mc:Choice>
              <mc:Fallback>
                <p:oleObj name="Picture" r:id="rId3" imgW="791161" imgH="1754248" progId="Word.Picture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72400" y="363538"/>
                        <a:ext cx="1174750" cy="26082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5303" name="图片 2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825625"/>
            <a:ext cx="5149850" cy="2289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55304" name="Object 4"/>
          <p:cNvGraphicFramePr>
            <a:graphicFrameLocks noChangeAspect="1"/>
          </p:cNvGraphicFramePr>
          <p:nvPr/>
        </p:nvGraphicFramePr>
        <p:xfrm>
          <a:off x="4800600" y="3276600"/>
          <a:ext cx="4279900" cy="3275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35" name="Picture" r:id="rId6" imgW="2883175" imgH="2204602" progId="Word.Picture.8">
                  <p:embed/>
                </p:oleObj>
              </mc:Choice>
              <mc:Fallback>
                <p:oleObj name="Picture" r:id="rId6" imgW="2883175" imgH="2204602" progId="Word.Picture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00600" y="3276600"/>
                        <a:ext cx="4279900" cy="3275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7327900" y="3316288"/>
            <a:ext cx="1739900" cy="417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Char char="•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eaLnBrk="1" hangingPunct="1">
              <a:buFont typeface="Wingdings" panose="05000000000000000000" pitchFamily="2" charset="2"/>
              <a:buNone/>
              <a:defRPr/>
            </a:pPr>
            <a:r>
              <a:rPr lang="en-US" altLang="zh-CN" b="1" kern="0" dirty="0" smtClean="0">
                <a:solidFill>
                  <a:srgbClr val="FF0000"/>
                </a:solidFill>
                <a:ea typeface="宋体" panose="02010600030101010101" pitchFamily="2" charset="-122"/>
              </a:rPr>
              <a:t>obedience</a:t>
            </a:r>
          </a:p>
        </p:txBody>
      </p:sp>
      <p:sp>
        <p:nvSpPr>
          <p:cNvPr id="12" name="Rectangle 3"/>
          <p:cNvSpPr txBox="1">
            <a:spLocks noChangeArrowheads="1"/>
          </p:cNvSpPr>
          <p:nvPr/>
        </p:nvSpPr>
        <p:spPr bwMode="auto">
          <a:xfrm>
            <a:off x="5688013" y="4497388"/>
            <a:ext cx="560387" cy="41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Char char="•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eaLnBrk="1" hangingPunct="1">
              <a:buFont typeface="Wingdings" panose="05000000000000000000" pitchFamily="2" charset="2"/>
              <a:buNone/>
              <a:defRPr/>
            </a:pPr>
            <a:r>
              <a:rPr lang="en-US" altLang="zh-CN" sz="4000" b="1" kern="0" dirty="0" smtClean="0">
                <a:solidFill>
                  <a:srgbClr val="FF0000"/>
                </a:solidFill>
                <a:ea typeface="宋体" panose="02010600030101010101" pitchFamily="2" charset="-122"/>
              </a:rPr>
              <a:t>?</a:t>
            </a:r>
          </a:p>
        </p:txBody>
      </p:sp>
      <p:sp>
        <p:nvSpPr>
          <p:cNvPr id="13" name="Rectangle 3"/>
          <p:cNvSpPr txBox="1">
            <a:spLocks noChangeArrowheads="1"/>
          </p:cNvSpPr>
          <p:nvPr/>
        </p:nvSpPr>
        <p:spPr bwMode="auto">
          <a:xfrm>
            <a:off x="6754813" y="5373688"/>
            <a:ext cx="560387" cy="417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Char char="•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eaLnBrk="1" hangingPunct="1">
              <a:buFont typeface="Wingdings" panose="05000000000000000000" pitchFamily="2" charset="2"/>
              <a:buNone/>
              <a:defRPr/>
            </a:pPr>
            <a:r>
              <a:rPr lang="en-US" altLang="zh-CN" sz="4000" b="1" kern="0" dirty="0" smtClean="0">
                <a:solidFill>
                  <a:srgbClr val="FF0000"/>
                </a:solidFill>
                <a:ea typeface="宋体" panose="02010600030101010101" pitchFamily="2" charset="-122"/>
              </a:rPr>
              <a:t>?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灯片编号占位符 4"/>
          <p:cNvSpPr>
            <a:spLocks noGrp="1"/>
          </p:cNvSpPr>
          <p:nvPr>
            <p:ph type="sldNum" sz="quarter" idx="11"/>
          </p:nvPr>
        </p:nvSpPr>
        <p:spPr bwMode="auto">
          <a:xfrm>
            <a:off x="7543800" y="6248400"/>
            <a:ext cx="12954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7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Helvetica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Helvetica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Char char="•"/>
              <a:defRPr sz="1600">
                <a:solidFill>
                  <a:schemeClr val="tx1"/>
                </a:solidFill>
                <a:latin typeface="Helvetica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85000"/>
              <a:buChar char="•"/>
              <a:defRPr sz="1600">
                <a:solidFill>
                  <a:schemeClr val="tx1"/>
                </a:solidFill>
                <a:latin typeface="Helvetica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1600">
                <a:solidFill>
                  <a:schemeClr val="tx1"/>
                </a:solidFill>
                <a:latin typeface="Helvetica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1600">
                <a:solidFill>
                  <a:schemeClr val="tx1"/>
                </a:solidFill>
                <a:latin typeface="Helvetica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1600">
                <a:solidFill>
                  <a:schemeClr val="tx1"/>
                </a:solidFill>
                <a:latin typeface="Helvetica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1600">
                <a:solidFill>
                  <a:schemeClr val="tx1"/>
                </a:solidFill>
                <a:latin typeface="Helvetica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9B4A41AD-0C21-467F-8C08-BEFEFA1094FF}" type="slidenum">
              <a:rPr lang="en-US" altLang="zh-CN" sz="10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28</a:t>
            </a:fld>
            <a:endParaRPr lang="en-US" altLang="zh-CN" sz="1000" smtClean="0"/>
          </a:p>
        </p:txBody>
      </p:sp>
      <p:sp>
        <p:nvSpPr>
          <p:cNvPr id="56323" name="Rectangle 2"/>
          <p:cNvSpPr>
            <a:spLocks noGrp="1" noChangeArrowheads="1"/>
          </p:cNvSpPr>
          <p:nvPr>
            <p:ph type="title"/>
          </p:nvPr>
        </p:nvSpPr>
        <p:spPr>
          <a:xfrm>
            <a:off x="1295400" y="1066800"/>
            <a:ext cx="3235325" cy="666750"/>
          </a:xfrm>
          <a:noFill/>
        </p:spPr>
        <p:txBody>
          <a:bodyPr wrap="none" lIns="63500" tIns="25400" rIns="63500" bIns="25400" anchor="t">
            <a:spAutoFit/>
          </a:bodyPr>
          <a:lstStyle/>
          <a:p>
            <a:pPr eaLnBrk="1" hangingPunct="1"/>
            <a:r>
              <a:rPr lang="zh-CN" altLang="en-US" smtClean="0">
                <a:ea typeface="宋体" panose="02010600030101010101" pitchFamily="2" charset="-122"/>
              </a:rPr>
              <a:t>统一过程</a:t>
            </a:r>
            <a:r>
              <a:rPr lang="en-US" altLang="zh-CN" smtClean="0">
                <a:ea typeface="宋体" panose="02010600030101010101" pitchFamily="2" charset="-122"/>
              </a:rPr>
              <a:t>(UP)</a:t>
            </a:r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447800" y="1828800"/>
            <a:ext cx="7696200" cy="5029200"/>
          </a:xfrm>
        </p:spPr>
        <p:txBody>
          <a:bodyPr lIns="90487" tIns="44450" rIns="90487" bIns="44450"/>
          <a:lstStyle/>
          <a:p>
            <a:pPr marL="285750" indent="-285750" eaLnBrk="1" hangingPunct="1">
              <a:defRPr/>
            </a:pPr>
            <a:r>
              <a:rPr lang="zh-CN" altLang="en-US" dirty="0" smtClean="0">
                <a:ea typeface="宋体" panose="02010600030101010101" pitchFamily="2" charset="-122"/>
              </a:rPr>
              <a:t>用例驱动，以架构为核心，迭代并且增量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marL="685800" lvl="1" eaLnBrk="1" hangingPunct="1">
              <a:defRPr/>
            </a:pPr>
            <a:r>
              <a:rPr lang="en-US" altLang="zh-CN" dirty="0" smtClean="0">
                <a:ea typeface="宋体" panose="02010600030101010101" pitchFamily="2" charset="-122"/>
              </a:rPr>
              <a:t>1991-94</a:t>
            </a:r>
            <a:r>
              <a:rPr lang="zh-CN" altLang="en-US" dirty="0" smtClean="0">
                <a:ea typeface="宋体" panose="02010600030101010101" pitchFamily="2" charset="-122"/>
              </a:rPr>
              <a:t>，</a:t>
            </a:r>
            <a:r>
              <a:rPr lang="en-US" altLang="zh-CN" dirty="0" smtClean="0">
                <a:ea typeface="宋体" panose="02010600030101010101" pitchFamily="2" charset="-122"/>
              </a:rPr>
              <a:t>James </a:t>
            </a:r>
            <a:r>
              <a:rPr lang="en-US" altLang="zh-CN" dirty="0" err="1" smtClean="0">
                <a:ea typeface="宋体" panose="02010600030101010101" pitchFamily="2" charset="-122"/>
              </a:rPr>
              <a:t>Rumbaugh</a:t>
            </a:r>
            <a:r>
              <a:rPr lang="zh-CN" altLang="en-US" dirty="0" smtClean="0">
                <a:ea typeface="宋体" panose="02010600030101010101" pitchFamily="2" charset="-122"/>
              </a:rPr>
              <a:t>，</a:t>
            </a:r>
            <a:r>
              <a:rPr lang="en-US" altLang="zh-CN" dirty="0" smtClean="0">
                <a:ea typeface="宋体" panose="02010600030101010101" pitchFamily="2" charset="-122"/>
              </a:rPr>
              <a:t>Grady </a:t>
            </a:r>
            <a:r>
              <a:rPr lang="en-US" altLang="zh-CN" dirty="0" err="1" smtClean="0">
                <a:ea typeface="宋体" panose="02010600030101010101" pitchFamily="2" charset="-122"/>
              </a:rPr>
              <a:t>Booch</a:t>
            </a:r>
            <a:r>
              <a:rPr lang="zh-CN" altLang="en-US" dirty="0" smtClean="0">
                <a:ea typeface="宋体" panose="02010600030101010101" pitchFamily="2" charset="-122"/>
              </a:rPr>
              <a:t>和</a:t>
            </a:r>
            <a:r>
              <a:rPr lang="en-US" altLang="zh-CN" dirty="0" smtClean="0">
                <a:ea typeface="宋体" panose="02010600030101010101" pitchFamily="2" charset="-122"/>
              </a:rPr>
              <a:t>Ivar Jacobson</a:t>
            </a:r>
            <a:r>
              <a:rPr lang="zh-CN" altLang="en-US" dirty="0" smtClean="0">
                <a:ea typeface="宋体" panose="02010600030101010101" pitchFamily="2" charset="-122"/>
              </a:rPr>
              <a:t>提出了统一建模语言（</a:t>
            </a:r>
            <a:r>
              <a:rPr lang="en-US" altLang="zh-CN" dirty="0" smtClean="0">
                <a:ea typeface="宋体" panose="02010600030101010101" pitchFamily="2" charset="-122"/>
              </a:rPr>
              <a:t>unified modeling language</a:t>
            </a:r>
            <a:r>
              <a:rPr lang="zh-CN" altLang="en-US" dirty="0" smtClean="0">
                <a:ea typeface="宋体" panose="02010600030101010101" pitchFamily="2" charset="-122"/>
              </a:rPr>
              <a:t>，</a:t>
            </a:r>
            <a:r>
              <a:rPr lang="en-US" altLang="zh-CN" dirty="0" smtClean="0">
                <a:ea typeface="宋体" panose="02010600030101010101" pitchFamily="2" charset="-122"/>
              </a:rPr>
              <a:t>UML</a:t>
            </a:r>
            <a:r>
              <a:rPr lang="zh-CN" altLang="en-US" dirty="0" smtClean="0">
                <a:ea typeface="宋体" panose="02010600030101010101" pitchFamily="2" charset="-122"/>
              </a:rPr>
              <a:t>），将</a:t>
            </a:r>
            <a:r>
              <a:rPr lang="en-US" altLang="zh-CN" dirty="0" smtClean="0">
                <a:ea typeface="宋体" panose="02010600030101010101" pitchFamily="2" charset="-122"/>
              </a:rPr>
              <a:t>OO</a:t>
            </a:r>
            <a:r>
              <a:rPr lang="zh-CN" altLang="en-US" dirty="0" smtClean="0">
                <a:ea typeface="宋体" panose="02010600030101010101" pitchFamily="2" charset="-122"/>
              </a:rPr>
              <a:t>建模与开发符号化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marL="685800" lvl="1" eaLnBrk="1" hangingPunct="1">
              <a:defRPr/>
            </a:pPr>
            <a:r>
              <a:rPr lang="en-US" altLang="zh-CN" dirty="0" smtClean="0">
                <a:ea typeface="宋体" panose="02010600030101010101" pitchFamily="2" charset="-122"/>
              </a:rPr>
              <a:t>1997</a:t>
            </a:r>
            <a:r>
              <a:rPr lang="zh-CN" altLang="en-US" dirty="0" smtClean="0">
                <a:ea typeface="宋体" panose="02010600030101010101" pitchFamily="2" charset="-122"/>
              </a:rPr>
              <a:t>年，</a:t>
            </a:r>
            <a:r>
              <a:rPr lang="en-US" altLang="zh-CN" dirty="0" smtClean="0">
                <a:ea typeface="宋体" panose="02010600030101010101" pitchFamily="2" charset="-122"/>
              </a:rPr>
              <a:t>UML</a:t>
            </a:r>
            <a:r>
              <a:rPr lang="zh-CN" altLang="en-US" dirty="0" smtClean="0">
                <a:ea typeface="宋体" panose="02010600030101010101" pitchFamily="2" charset="-122"/>
              </a:rPr>
              <a:t>成为面向对象软件开发的实际标准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marL="685800" lvl="1" eaLnBrk="1" hangingPunct="1">
              <a:defRPr/>
            </a:pPr>
            <a:r>
              <a:rPr lang="en-US" altLang="zh-CN" dirty="0" smtClean="0">
                <a:ea typeface="宋体" panose="02010600030101010101" pitchFamily="2" charset="-122"/>
              </a:rPr>
              <a:t>1998</a:t>
            </a:r>
            <a:r>
              <a:rPr lang="zh-CN" altLang="en-US" dirty="0" smtClean="0">
                <a:ea typeface="宋体" panose="02010600030101010101" pitchFamily="2" charset="-122"/>
              </a:rPr>
              <a:t>年，提出</a:t>
            </a:r>
            <a:r>
              <a:rPr lang="en-US" altLang="zh-CN" dirty="0" smtClean="0">
                <a:ea typeface="宋体" panose="02010600030101010101" pitchFamily="2" charset="-122"/>
              </a:rPr>
              <a:t>UP</a:t>
            </a:r>
            <a:r>
              <a:rPr lang="zh-CN" altLang="en-US" dirty="0" smtClean="0">
                <a:ea typeface="宋体" panose="02010600030101010101" pitchFamily="2" charset="-122"/>
              </a:rPr>
              <a:t>模型，用</a:t>
            </a:r>
            <a:r>
              <a:rPr lang="en-US" altLang="zh-CN" dirty="0" smtClean="0">
                <a:ea typeface="宋体" panose="02010600030101010101" pitchFamily="2" charset="-122"/>
              </a:rPr>
              <a:t>UML</a:t>
            </a:r>
            <a:r>
              <a:rPr lang="zh-CN" altLang="en-US" dirty="0" smtClean="0">
                <a:ea typeface="宋体" panose="02010600030101010101" pitchFamily="2" charset="-122"/>
              </a:rPr>
              <a:t>进行面向对象软件工程的框架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marL="285750" eaLnBrk="1" hangingPunct="1">
              <a:defRPr/>
            </a:pPr>
            <a:r>
              <a:rPr lang="zh-CN" altLang="en-US" dirty="0" smtClean="0">
                <a:ea typeface="宋体" panose="02010600030101010101" pitchFamily="2" charset="-122"/>
              </a:rPr>
              <a:t>是一个有</a:t>
            </a:r>
            <a:r>
              <a:rPr lang="en-US" altLang="zh-CN" dirty="0" smtClean="0">
                <a:ea typeface="宋体" panose="02010600030101010101" pitchFamily="2" charset="-122"/>
              </a:rPr>
              <a:t>4(5)</a:t>
            </a:r>
            <a:r>
              <a:rPr lang="zh-CN" altLang="en-US" dirty="0" smtClean="0">
                <a:ea typeface="宋体" panose="02010600030101010101" pitchFamily="2" charset="-122"/>
              </a:rPr>
              <a:t>阶段和</a:t>
            </a:r>
            <a:r>
              <a:rPr lang="en-US" altLang="zh-CN" dirty="0" smtClean="0">
                <a:ea typeface="宋体" panose="02010600030101010101" pitchFamily="2" charset="-122"/>
              </a:rPr>
              <a:t>9</a:t>
            </a:r>
            <a:r>
              <a:rPr lang="zh-CN" altLang="en-US" dirty="0" smtClean="0">
                <a:ea typeface="宋体" panose="02010600030101010101" pitchFamily="2" charset="-122"/>
              </a:rPr>
              <a:t>核心工作流组成的二维的迭代开发模型，在实际运用中，可根据需要进行取舍</a:t>
            </a:r>
            <a:endParaRPr lang="en-US" altLang="zh-CN" dirty="0" smtClean="0"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灯片编号占位符 4"/>
          <p:cNvSpPr>
            <a:spLocks noGrp="1"/>
          </p:cNvSpPr>
          <p:nvPr>
            <p:ph type="sldNum" sz="quarter" idx="11"/>
          </p:nvPr>
        </p:nvSpPr>
        <p:spPr bwMode="auto">
          <a:xfrm>
            <a:off x="7543800" y="6248400"/>
            <a:ext cx="12954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7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Helvetica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Helvetica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Char char="•"/>
              <a:defRPr sz="1600">
                <a:solidFill>
                  <a:schemeClr val="tx1"/>
                </a:solidFill>
                <a:latin typeface="Helvetica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85000"/>
              <a:buChar char="•"/>
              <a:defRPr sz="1600">
                <a:solidFill>
                  <a:schemeClr val="tx1"/>
                </a:solidFill>
                <a:latin typeface="Helvetica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1600">
                <a:solidFill>
                  <a:schemeClr val="tx1"/>
                </a:solidFill>
                <a:latin typeface="Helvetica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1600">
                <a:solidFill>
                  <a:schemeClr val="tx1"/>
                </a:solidFill>
                <a:latin typeface="Helvetica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1600">
                <a:solidFill>
                  <a:schemeClr val="tx1"/>
                </a:solidFill>
                <a:latin typeface="Helvetica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1600">
                <a:solidFill>
                  <a:schemeClr val="tx1"/>
                </a:solidFill>
                <a:latin typeface="Helvetica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75F7AC97-46B1-42AA-9444-5F6AEF9912E9}" type="slidenum">
              <a:rPr lang="en-US" altLang="zh-CN" sz="10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29</a:t>
            </a:fld>
            <a:endParaRPr lang="en-US" altLang="zh-CN" sz="1000" smtClean="0"/>
          </a:p>
        </p:txBody>
      </p:sp>
      <p:sp>
        <p:nvSpPr>
          <p:cNvPr id="57347" name="Rectangle 2"/>
          <p:cNvSpPr>
            <a:spLocks noGrp="1" noChangeArrowheads="1"/>
          </p:cNvSpPr>
          <p:nvPr>
            <p:ph type="title"/>
          </p:nvPr>
        </p:nvSpPr>
        <p:spPr>
          <a:xfrm>
            <a:off x="1295400" y="1066800"/>
            <a:ext cx="3235325" cy="666750"/>
          </a:xfrm>
          <a:noFill/>
        </p:spPr>
        <p:txBody>
          <a:bodyPr wrap="none" lIns="63500" tIns="25400" rIns="63500" bIns="25400" anchor="t">
            <a:spAutoFit/>
          </a:bodyPr>
          <a:lstStyle/>
          <a:p>
            <a:pPr eaLnBrk="1" hangingPunct="1"/>
            <a:r>
              <a:rPr lang="zh-CN" altLang="en-US" smtClean="0">
                <a:ea typeface="宋体" panose="02010600030101010101" pitchFamily="2" charset="-122"/>
              </a:rPr>
              <a:t>统一过程</a:t>
            </a:r>
            <a:r>
              <a:rPr lang="en-US" altLang="zh-CN" smtClean="0">
                <a:ea typeface="宋体" panose="02010600030101010101" pitchFamily="2" charset="-122"/>
              </a:rPr>
              <a:t>(UP)</a:t>
            </a:r>
          </a:p>
        </p:txBody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447800" y="1828800"/>
            <a:ext cx="7696200" cy="5029200"/>
          </a:xfrm>
        </p:spPr>
        <p:txBody>
          <a:bodyPr lIns="90487" tIns="44450" rIns="90487" bIns="44450"/>
          <a:lstStyle/>
          <a:p>
            <a:pPr marL="285750" indent="-285750" eaLnBrk="1" hangingPunct="1"/>
            <a:r>
              <a:rPr lang="zh-CN" altLang="en-US" smtClean="0">
                <a:ea typeface="宋体" panose="02010600030101010101" pitchFamily="2" charset="-122"/>
              </a:rPr>
              <a:t>示意图</a:t>
            </a:r>
            <a:endParaRPr lang="en-US" altLang="zh-CN" smtClean="0">
              <a:ea typeface="宋体" panose="02010600030101010101" pitchFamily="2" charset="-122"/>
            </a:endParaRPr>
          </a:p>
        </p:txBody>
      </p:sp>
      <p:sp>
        <p:nvSpPr>
          <p:cNvPr id="57349" name="Rectangle 5"/>
          <p:cNvSpPr>
            <a:spLocks noChangeArrowheads="1"/>
          </p:cNvSpPr>
          <p:nvPr/>
        </p:nvSpPr>
        <p:spPr bwMode="auto">
          <a:xfrm>
            <a:off x="0" y="2557463"/>
            <a:ext cx="228600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7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Helvetica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Helvetica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Char char="•"/>
              <a:defRPr sz="1600">
                <a:solidFill>
                  <a:schemeClr val="tx1"/>
                </a:solidFill>
                <a:latin typeface="Helvetica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85000"/>
              <a:buChar char="•"/>
              <a:defRPr sz="1600">
                <a:solidFill>
                  <a:schemeClr val="tx1"/>
                </a:solidFill>
                <a:latin typeface="Helvetica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1600">
                <a:solidFill>
                  <a:schemeClr val="tx1"/>
                </a:solidFill>
                <a:latin typeface="Helvetica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1600">
                <a:solidFill>
                  <a:schemeClr val="tx1"/>
                </a:solidFill>
                <a:latin typeface="Helvetica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1600">
                <a:solidFill>
                  <a:schemeClr val="tx1"/>
                </a:solidFill>
                <a:latin typeface="Helvetica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1600">
                <a:solidFill>
                  <a:schemeClr val="tx1"/>
                </a:solidFill>
                <a:latin typeface="Helvetica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zh-CN" sz="170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endParaRPr lang="zh-CN" altLang="zh-CN">
              <a:latin typeface="Arial" panose="020B0604020202020204" pitchFamily="34" charset="0"/>
            </a:endParaRPr>
          </a:p>
        </p:txBody>
      </p:sp>
      <p:pic>
        <p:nvPicPr>
          <p:cNvPr id="57350" name="图片 7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525713"/>
            <a:ext cx="9131300" cy="433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267200" y="152400"/>
            <a:ext cx="4876800" cy="2373313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smtClean="0">
                <a:ea typeface="宋体" panose="02010600030101010101" pitchFamily="2" charset="-122"/>
              </a:rPr>
              <a:t>Software Process (P31)</a:t>
            </a:r>
            <a:endParaRPr lang="zh-CN" altLang="en-US" smtClean="0">
              <a:ea typeface="宋体" panose="02010600030101010101" pitchFamily="2" charset="-122"/>
            </a:endParaRP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914400" y="1828800"/>
            <a:ext cx="8077200" cy="4953000"/>
          </a:xfrm>
        </p:spPr>
        <p:txBody>
          <a:bodyPr/>
          <a:lstStyle/>
          <a:p>
            <a:r>
              <a:rPr lang="en-US" altLang="zh-CN" b="1" smtClean="0">
                <a:solidFill>
                  <a:srgbClr val="FF0000"/>
                </a:solidFill>
                <a:ea typeface="宋体" panose="02010600030101010101" pitchFamily="2" charset="-122"/>
              </a:rPr>
              <a:t>Framework </a:t>
            </a:r>
            <a:r>
              <a:rPr lang="en-US" altLang="zh-CN" smtClean="0">
                <a:ea typeface="宋体" panose="02010600030101010101" pitchFamily="2" charset="-122"/>
              </a:rPr>
              <a:t>for the activities, actions, and tasks required to build high quality software</a:t>
            </a:r>
          </a:p>
          <a:p>
            <a:r>
              <a:rPr lang="en-US" altLang="zh-CN" smtClean="0">
                <a:ea typeface="宋体" panose="02010600030101010101" pitchFamily="2" charset="-122"/>
              </a:rPr>
              <a:t>Defines </a:t>
            </a:r>
            <a:r>
              <a:rPr lang="en-US" altLang="zh-CN" b="1" smtClean="0">
                <a:solidFill>
                  <a:srgbClr val="FF0000"/>
                </a:solidFill>
                <a:ea typeface="宋体" panose="02010600030101010101" pitchFamily="2" charset="-122"/>
              </a:rPr>
              <a:t>approach</a:t>
            </a:r>
            <a:r>
              <a:rPr lang="en-US" altLang="zh-CN" smtClean="0">
                <a:ea typeface="宋体" panose="02010600030101010101" pitchFamily="2" charset="-122"/>
              </a:rPr>
              <a:t> taken as software is engineered</a:t>
            </a:r>
          </a:p>
          <a:p>
            <a:r>
              <a:rPr lang="en-US" altLang="zh-CN" smtClean="0">
                <a:ea typeface="宋体" panose="02010600030101010101" pitchFamily="2" charset="-122"/>
              </a:rPr>
              <a:t>Adapted by creative, knowledgeable software engineers so that it is </a:t>
            </a:r>
            <a:r>
              <a:rPr lang="en-US" altLang="zh-CN" b="1" smtClean="0">
                <a:solidFill>
                  <a:srgbClr val="FF0000"/>
                </a:solidFill>
                <a:ea typeface="宋体" panose="02010600030101010101" pitchFamily="2" charset="-122"/>
              </a:rPr>
              <a:t>appropriate</a:t>
            </a:r>
            <a:r>
              <a:rPr lang="en-US" altLang="zh-CN" smtClean="0">
                <a:ea typeface="宋体" panose="02010600030101010101" pitchFamily="2" charset="-122"/>
              </a:rPr>
              <a:t> for the products they build and the demands of the marketplace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灯片编号占位符 4"/>
          <p:cNvSpPr>
            <a:spLocks noGrp="1"/>
          </p:cNvSpPr>
          <p:nvPr>
            <p:ph type="sldNum" sz="quarter" idx="11"/>
          </p:nvPr>
        </p:nvSpPr>
        <p:spPr bwMode="auto">
          <a:xfrm>
            <a:off x="7543800" y="6248400"/>
            <a:ext cx="12954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7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Helvetica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Helvetica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Char char="•"/>
              <a:defRPr sz="1600">
                <a:solidFill>
                  <a:schemeClr val="tx1"/>
                </a:solidFill>
                <a:latin typeface="Helvetica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85000"/>
              <a:buChar char="•"/>
              <a:defRPr sz="1600">
                <a:solidFill>
                  <a:schemeClr val="tx1"/>
                </a:solidFill>
                <a:latin typeface="Helvetica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1600">
                <a:solidFill>
                  <a:schemeClr val="tx1"/>
                </a:solidFill>
                <a:latin typeface="Helvetica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1600">
                <a:solidFill>
                  <a:schemeClr val="tx1"/>
                </a:solidFill>
                <a:latin typeface="Helvetica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1600">
                <a:solidFill>
                  <a:schemeClr val="tx1"/>
                </a:solidFill>
                <a:latin typeface="Helvetica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1600">
                <a:solidFill>
                  <a:schemeClr val="tx1"/>
                </a:solidFill>
                <a:latin typeface="Helvetica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E83F40AD-E4FB-4720-8271-BF6ED9D03124}" type="slidenum">
              <a:rPr lang="en-US" altLang="zh-CN" sz="10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30</a:t>
            </a:fld>
            <a:endParaRPr lang="en-US" altLang="zh-CN" sz="1000" smtClean="0"/>
          </a:p>
        </p:txBody>
      </p:sp>
      <p:sp>
        <p:nvSpPr>
          <p:cNvPr id="58371" name="Rectangle 2"/>
          <p:cNvSpPr>
            <a:spLocks noGrp="1" noChangeArrowheads="1"/>
          </p:cNvSpPr>
          <p:nvPr>
            <p:ph type="title"/>
          </p:nvPr>
        </p:nvSpPr>
        <p:spPr>
          <a:xfrm>
            <a:off x="1295400" y="1066800"/>
            <a:ext cx="3235325" cy="666750"/>
          </a:xfrm>
          <a:noFill/>
        </p:spPr>
        <p:txBody>
          <a:bodyPr wrap="none" lIns="63500" tIns="25400" rIns="63500" bIns="25400" anchor="t">
            <a:spAutoFit/>
          </a:bodyPr>
          <a:lstStyle/>
          <a:p>
            <a:pPr eaLnBrk="1" hangingPunct="1"/>
            <a:r>
              <a:rPr lang="zh-CN" altLang="en-US" smtClean="0">
                <a:ea typeface="宋体" panose="02010600030101010101" pitchFamily="2" charset="-122"/>
              </a:rPr>
              <a:t>统一过程</a:t>
            </a:r>
            <a:r>
              <a:rPr lang="en-US" altLang="zh-CN" smtClean="0">
                <a:ea typeface="宋体" panose="02010600030101010101" pitchFamily="2" charset="-122"/>
              </a:rPr>
              <a:t>(UP)</a:t>
            </a:r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1828800"/>
            <a:ext cx="8229600" cy="5029200"/>
          </a:xfrm>
        </p:spPr>
        <p:txBody>
          <a:bodyPr lIns="90487" tIns="44450" rIns="90487" bIns="44450"/>
          <a:lstStyle/>
          <a:p>
            <a:pPr marL="285750" indent="-285750" eaLnBrk="1" hangingPunct="1">
              <a:spcBef>
                <a:spcPts val="0"/>
              </a:spcBef>
              <a:defRPr/>
            </a:pPr>
            <a:r>
              <a:rPr lang="zh-CN" altLang="en-US" dirty="0" smtClean="0">
                <a:ea typeface="宋体" panose="02010600030101010101" pitchFamily="2" charset="-122"/>
              </a:rPr>
              <a:t>起始阶段（</a:t>
            </a:r>
            <a:r>
              <a:rPr lang="en-US" altLang="zh-CN" dirty="0" smtClean="0">
                <a:ea typeface="宋体" panose="02010600030101010101" pitchFamily="2" charset="-122"/>
              </a:rPr>
              <a:t>inception phase</a:t>
            </a:r>
            <a:r>
              <a:rPr lang="zh-CN" altLang="en-US" dirty="0" smtClean="0">
                <a:ea typeface="宋体" panose="02010600030101010101" pitchFamily="2" charset="-122"/>
              </a:rPr>
              <a:t>）：沟通和策划活动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marL="685800" lvl="1" eaLnBrk="1" hangingPunct="1">
              <a:spcBef>
                <a:spcPts val="0"/>
              </a:spcBef>
              <a:defRPr/>
            </a:pPr>
            <a:r>
              <a:rPr lang="zh-CN" altLang="en-US" dirty="0" smtClean="0">
                <a:ea typeface="宋体" panose="02010600030101010101" pitchFamily="2" charset="-122"/>
              </a:rPr>
              <a:t>通过与利益相关者协作定义软件的业务需求，提出系统大致的架构，并制定开发计划以保证项目开发具有迭代和增量的特性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marL="285750" indent="-285750" eaLnBrk="1" hangingPunct="1">
              <a:spcBef>
                <a:spcPts val="0"/>
              </a:spcBef>
              <a:defRPr/>
            </a:pPr>
            <a:r>
              <a:rPr lang="zh-CN" altLang="en-US" dirty="0" smtClean="0">
                <a:ea typeface="宋体" panose="02010600030101010101" pitchFamily="2" charset="-122"/>
              </a:rPr>
              <a:t>细化阶段（</a:t>
            </a:r>
            <a:r>
              <a:rPr lang="en-US" altLang="zh-CN" dirty="0" smtClean="0">
                <a:ea typeface="宋体" panose="02010600030101010101" pitchFamily="2" charset="-122"/>
              </a:rPr>
              <a:t>elaboration phase</a:t>
            </a:r>
            <a:r>
              <a:rPr lang="zh-CN" altLang="en-US" dirty="0" smtClean="0">
                <a:ea typeface="宋体" panose="02010600030101010101" pitchFamily="2" charset="-122"/>
              </a:rPr>
              <a:t>）：沟通和建模活动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marL="685800" lvl="1" eaLnBrk="1" hangingPunct="1">
              <a:spcBef>
                <a:spcPts val="0"/>
              </a:spcBef>
              <a:defRPr/>
            </a:pPr>
            <a:r>
              <a:rPr lang="zh-CN" altLang="en-US" dirty="0" smtClean="0">
                <a:ea typeface="宋体" panose="02010600030101010101" pitchFamily="2" charset="-122"/>
              </a:rPr>
              <a:t>扩展初始阶段定义的用例，扩展体系结构以包括软件的</a:t>
            </a:r>
            <a:r>
              <a:rPr lang="en-US" altLang="zh-CN" dirty="0" smtClean="0">
                <a:ea typeface="宋体" panose="02010600030101010101" pitchFamily="2" charset="-122"/>
              </a:rPr>
              <a:t>5</a:t>
            </a:r>
            <a:r>
              <a:rPr lang="zh-CN" altLang="en-US" dirty="0" smtClean="0">
                <a:ea typeface="宋体" panose="02010600030101010101" pitchFamily="2" charset="-122"/>
              </a:rPr>
              <a:t>种视图</a:t>
            </a:r>
            <a:r>
              <a:rPr lang="en-US" altLang="zh-CN" dirty="0" smtClean="0">
                <a:ea typeface="宋体" panose="02010600030101010101" pitchFamily="2" charset="-122"/>
              </a:rPr>
              <a:t>—</a:t>
            </a:r>
            <a:r>
              <a:rPr lang="zh-CN" altLang="en-US" dirty="0" smtClean="0">
                <a:ea typeface="宋体" panose="02010600030101010101" pitchFamily="2" charset="-122"/>
              </a:rPr>
              <a:t>用例模型、需求模型、设计模型、实现模型和部署模型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marL="285750" eaLnBrk="1" hangingPunct="1">
              <a:spcBef>
                <a:spcPts val="0"/>
              </a:spcBef>
              <a:defRPr/>
            </a:pPr>
            <a:r>
              <a:rPr lang="zh-CN" altLang="en-US" dirty="0" smtClean="0">
                <a:ea typeface="宋体" panose="02010600030101010101" pitchFamily="2" charset="-122"/>
              </a:rPr>
              <a:t>构建阶段（</a:t>
            </a:r>
            <a:r>
              <a:rPr lang="en-US" altLang="zh-CN" dirty="0" smtClean="0">
                <a:ea typeface="宋体" panose="02010600030101010101" pitchFamily="2" charset="-122"/>
              </a:rPr>
              <a:t>construction phase</a:t>
            </a:r>
            <a:r>
              <a:rPr lang="zh-CN" altLang="en-US" dirty="0" smtClean="0">
                <a:ea typeface="宋体" panose="02010600030101010101" pitchFamily="2" charset="-122"/>
              </a:rPr>
              <a:t>）：构建活动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marL="685800" lvl="1" eaLnBrk="1" hangingPunct="1">
              <a:spcBef>
                <a:spcPts val="0"/>
              </a:spcBef>
              <a:defRPr/>
            </a:pPr>
            <a:r>
              <a:rPr lang="zh-CN" altLang="en-US" dirty="0">
                <a:ea typeface="宋体" panose="02010600030101010101" pitchFamily="2" charset="-122"/>
              </a:rPr>
              <a:t>以</a:t>
            </a:r>
            <a:r>
              <a:rPr lang="zh-CN" altLang="en-US" dirty="0" smtClean="0">
                <a:ea typeface="宋体" panose="02010600030101010101" pitchFamily="2" charset="-122"/>
              </a:rPr>
              <a:t>体系结构模型作为输入，开发或是获取软件构件，使得最终用户能够操作用例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marL="285750" eaLnBrk="1" hangingPunct="1">
              <a:spcBef>
                <a:spcPts val="0"/>
              </a:spcBef>
              <a:defRPr/>
            </a:pPr>
            <a:r>
              <a:rPr lang="zh-CN" altLang="en-US" dirty="0" smtClean="0">
                <a:ea typeface="宋体" panose="02010600030101010101" pitchFamily="2" charset="-122"/>
              </a:rPr>
              <a:t>转换阶段（</a:t>
            </a:r>
            <a:r>
              <a:rPr lang="en-US" altLang="zh-CN" dirty="0" smtClean="0">
                <a:ea typeface="宋体" panose="02010600030101010101" pitchFamily="2" charset="-122"/>
              </a:rPr>
              <a:t>transition phase</a:t>
            </a:r>
            <a:r>
              <a:rPr lang="zh-CN" altLang="en-US" dirty="0" smtClean="0">
                <a:ea typeface="宋体" panose="02010600030101010101" pitchFamily="2" charset="-122"/>
              </a:rPr>
              <a:t>）：构建和部署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marL="685800" lvl="1" eaLnBrk="1" hangingPunct="1">
              <a:spcBef>
                <a:spcPts val="0"/>
              </a:spcBef>
              <a:defRPr/>
            </a:pPr>
            <a:r>
              <a:rPr lang="zh-CN" altLang="en-US" dirty="0" smtClean="0">
                <a:ea typeface="宋体" panose="02010600030101010101" pitchFamily="2" charset="-122"/>
              </a:rPr>
              <a:t>软件被提交给最终用户进行</a:t>
            </a:r>
            <a:r>
              <a:rPr lang="en-US" altLang="zh-CN" dirty="0" smtClean="0">
                <a:ea typeface="宋体" panose="02010600030101010101" pitchFamily="2" charset="-122"/>
              </a:rPr>
              <a:t>Beta</a:t>
            </a:r>
            <a:r>
              <a:rPr lang="zh-CN" altLang="en-US" dirty="0" smtClean="0">
                <a:ea typeface="宋体" panose="02010600030101010101" pitchFamily="2" charset="-122"/>
              </a:rPr>
              <a:t>测试，</a:t>
            </a:r>
            <a:r>
              <a:rPr lang="zh-CN" altLang="en-US" b="1" dirty="0" smtClean="0">
                <a:solidFill>
                  <a:srgbClr val="FF0000"/>
                </a:solidFill>
                <a:ea typeface="宋体" panose="02010600030101010101" pitchFamily="2" charset="-122"/>
              </a:rPr>
              <a:t>交付与反馈</a:t>
            </a:r>
            <a:endParaRPr lang="en-US" altLang="zh-CN" b="1" dirty="0" smtClean="0">
              <a:solidFill>
                <a:srgbClr val="FF0000"/>
              </a:solidFill>
              <a:ea typeface="宋体" panose="02010600030101010101" pitchFamily="2" charset="-122"/>
            </a:endParaRPr>
          </a:p>
          <a:p>
            <a:pPr marL="685800" lvl="1" eaLnBrk="1" hangingPunct="1">
              <a:spcBef>
                <a:spcPts val="0"/>
              </a:spcBef>
              <a:defRPr/>
            </a:pPr>
            <a:r>
              <a:rPr lang="zh-CN" altLang="en-US" dirty="0" smtClean="0">
                <a:ea typeface="宋体" panose="02010600030101010101" pitchFamily="2" charset="-122"/>
              </a:rPr>
              <a:t>在转换阶段结束时，软件增量成为可用的发布版本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marL="285750" eaLnBrk="1" hangingPunct="1">
              <a:spcBef>
                <a:spcPts val="0"/>
              </a:spcBef>
              <a:defRPr/>
            </a:pPr>
            <a:r>
              <a:rPr lang="zh-CN" altLang="en-US" dirty="0" smtClean="0">
                <a:ea typeface="宋体" panose="02010600030101010101" pitchFamily="2" charset="-122"/>
              </a:rPr>
              <a:t>生产阶段（</a:t>
            </a:r>
            <a:r>
              <a:rPr lang="en-US" altLang="zh-CN" dirty="0" smtClean="0">
                <a:ea typeface="宋体" panose="02010600030101010101" pitchFamily="2" charset="-122"/>
              </a:rPr>
              <a:t>production phase</a:t>
            </a:r>
            <a:r>
              <a:rPr lang="zh-CN" altLang="en-US" dirty="0" smtClean="0">
                <a:ea typeface="宋体" panose="02010600030101010101" pitchFamily="2" charset="-122"/>
              </a:rPr>
              <a:t>）：部署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marL="685800" lvl="1" eaLnBrk="1" hangingPunct="1">
              <a:spcBef>
                <a:spcPts val="0"/>
              </a:spcBef>
              <a:defRPr/>
            </a:pPr>
            <a:r>
              <a:rPr lang="zh-CN" altLang="en-US" dirty="0" smtClean="0">
                <a:ea typeface="宋体" panose="02010600030101010101" pitchFamily="2" charset="-122"/>
              </a:rPr>
              <a:t>监控软件的持续使用，提供运行环境（基础设施）的支持，提交并</a:t>
            </a:r>
            <a:r>
              <a:rPr lang="zh-CN" altLang="en-US" b="1" dirty="0" smtClean="0">
                <a:solidFill>
                  <a:srgbClr val="FF0000"/>
                </a:solidFill>
                <a:ea typeface="宋体" panose="02010600030101010101" pitchFamily="2" charset="-122"/>
              </a:rPr>
              <a:t>评估</a:t>
            </a:r>
            <a:r>
              <a:rPr lang="zh-CN" altLang="en-US" dirty="0" smtClean="0">
                <a:ea typeface="宋体" panose="02010600030101010101" pitchFamily="2" charset="-122"/>
              </a:rPr>
              <a:t>缺陷报告和变更请求</a:t>
            </a:r>
            <a:endParaRPr lang="en-US" altLang="zh-CN" dirty="0" smtClean="0"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401638"/>
            <a:ext cx="8534400" cy="1298575"/>
          </a:xfrm>
        </p:spPr>
        <p:txBody>
          <a:bodyPr/>
          <a:lstStyle/>
          <a:p>
            <a:pPr eaLnBrk="1" hangingPunct="1"/>
            <a:r>
              <a:rPr lang="en-US" altLang="zh-CN" smtClean="0">
                <a:ea typeface="宋体" panose="02010600030101010101" pitchFamily="2" charset="-122"/>
              </a:rPr>
              <a:t>The Manifesto for </a:t>
            </a:r>
            <a:br>
              <a:rPr lang="en-US" altLang="zh-CN" smtClean="0">
                <a:ea typeface="宋体" panose="02010600030101010101" pitchFamily="2" charset="-122"/>
              </a:rPr>
            </a:br>
            <a:r>
              <a:rPr lang="en-US" altLang="zh-CN" smtClean="0">
                <a:ea typeface="宋体" panose="02010600030101010101" pitchFamily="2" charset="-122"/>
              </a:rPr>
              <a:t>Agile Software Development (P60)</a:t>
            </a:r>
          </a:p>
        </p:txBody>
      </p:sp>
      <p:sp>
        <p:nvSpPr>
          <p:cNvPr id="593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55713" y="1773238"/>
            <a:ext cx="7888287" cy="5084762"/>
          </a:xfrm>
        </p:spPr>
        <p:txBody>
          <a:bodyPr/>
          <a:lstStyle/>
          <a:p>
            <a:pPr marL="0" indent="0" eaLnBrk="1" hangingPunct="1">
              <a:buFont typeface="Wingdings" panose="05000000000000000000" pitchFamily="2" charset="2"/>
              <a:buNone/>
            </a:pPr>
            <a:r>
              <a:rPr lang="en-US" altLang="zh-CN" i="1" smtClean="0">
                <a:ea typeface="宋体" panose="02010600030101010101" pitchFamily="2" charset="-122"/>
              </a:rPr>
              <a:t>“We are uncovering better ways of developing software by doing it and helping others do it.  Through this work we have come to value: </a:t>
            </a:r>
          </a:p>
          <a:p>
            <a:pPr lvl="1" eaLnBrk="1" hangingPunct="1"/>
            <a:r>
              <a:rPr lang="en-US" altLang="zh-CN" sz="2400" smtClean="0">
                <a:solidFill>
                  <a:srgbClr val="FF0000"/>
                </a:solidFill>
                <a:ea typeface="宋体" panose="02010600030101010101" pitchFamily="2" charset="-122"/>
              </a:rPr>
              <a:t>Individuals and interactions over processes and tools </a:t>
            </a:r>
          </a:p>
          <a:p>
            <a:pPr lvl="1" eaLnBrk="1" hangingPunct="1"/>
            <a:r>
              <a:rPr lang="en-US" altLang="zh-CN" sz="2400" smtClean="0">
                <a:solidFill>
                  <a:srgbClr val="FF0000"/>
                </a:solidFill>
                <a:ea typeface="宋体" panose="02010600030101010101" pitchFamily="2" charset="-122"/>
              </a:rPr>
              <a:t>Working software over comprehensive documentation </a:t>
            </a:r>
          </a:p>
          <a:p>
            <a:pPr lvl="1" eaLnBrk="1" hangingPunct="1"/>
            <a:r>
              <a:rPr lang="en-US" altLang="zh-CN" sz="2400" smtClean="0">
                <a:solidFill>
                  <a:srgbClr val="FF0000"/>
                </a:solidFill>
                <a:ea typeface="宋体" panose="02010600030101010101" pitchFamily="2" charset="-122"/>
              </a:rPr>
              <a:t>Customer collaboration over contract negotiation </a:t>
            </a:r>
          </a:p>
          <a:p>
            <a:pPr lvl="1" eaLnBrk="1" hangingPunct="1"/>
            <a:r>
              <a:rPr lang="en-US" altLang="zh-CN" sz="2400" smtClean="0">
                <a:solidFill>
                  <a:srgbClr val="FF0000"/>
                </a:solidFill>
                <a:ea typeface="宋体" panose="02010600030101010101" pitchFamily="2" charset="-122"/>
              </a:rPr>
              <a:t>Responding to change over following a plan </a:t>
            </a:r>
          </a:p>
          <a:p>
            <a:pPr marL="0" indent="0" eaLnBrk="1" hangingPunct="1">
              <a:buFont typeface="Wingdings" panose="05000000000000000000" pitchFamily="2" charset="2"/>
              <a:buNone/>
            </a:pPr>
            <a:r>
              <a:rPr lang="en-US" altLang="zh-CN" i="1" smtClean="0">
                <a:ea typeface="宋体" panose="02010600030101010101" pitchFamily="2" charset="-122"/>
              </a:rPr>
              <a:t>That is, while there is value in the items on the right, we value the items on the left more.”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title"/>
          </p:nvPr>
        </p:nvSpPr>
        <p:spPr>
          <a:xfrm>
            <a:off x="1258888" y="1066800"/>
            <a:ext cx="6013450" cy="633413"/>
          </a:xfrm>
        </p:spPr>
        <p:txBody>
          <a:bodyPr/>
          <a:lstStyle/>
          <a:p>
            <a:pPr eaLnBrk="1" hangingPunct="1"/>
            <a:r>
              <a:rPr lang="zh-CN" altLang="en-US" smtClean="0">
                <a:ea typeface="宋体" panose="02010600030101010101" pitchFamily="2" charset="-122"/>
              </a:rPr>
              <a:t>敏捷思想的由来</a:t>
            </a:r>
            <a:endParaRPr lang="en-US" altLang="zh-CN" smtClean="0">
              <a:ea typeface="宋体" panose="02010600030101010101" pitchFamily="2" charset="-122"/>
            </a:endParaRPr>
          </a:p>
        </p:txBody>
      </p:sp>
      <p:sp>
        <p:nvSpPr>
          <p:cNvPr id="512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1812925"/>
            <a:ext cx="8305800" cy="5045075"/>
          </a:xfrm>
        </p:spPr>
        <p:txBody>
          <a:bodyPr/>
          <a:lstStyle/>
          <a:p>
            <a:pPr marL="0" indent="0" eaLnBrk="1" hangingPunct="1">
              <a:spcBef>
                <a:spcPts val="600"/>
              </a:spcBef>
              <a:buFont typeface="Wingdings" panose="05000000000000000000" pitchFamily="2" charset="2"/>
              <a:buNone/>
              <a:defRPr/>
            </a:pPr>
            <a:r>
              <a:rPr lang="zh-CN" altLang="en-US" b="1" i="1" dirty="0" smtClean="0">
                <a:solidFill>
                  <a:srgbClr val="C00000"/>
                </a:solidFill>
                <a:ea typeface="宋体" panose="02010600030101010101" pitchFamily="2" charset="-122"/>
              </a:rPr>
              <a:t>是为了克服传统软件工程中认识和实践的弱点而形成的：</a:t>
            </a:r>
          </a:p>
          <a:p>
            <a:pPr eaLnBrk="1" hangingPunct="1">
              <a:spcBef>
                <a:spcPts val="600"/>
              </a:spcBef>
              <a:defRPr/>
            </a:pPr>
            <a:r>
              <a:rPr lang="zh-CN" altLang="en-US" b="1" dirty="0" smtClean="0">
                <a:ea typeface="宋体" panose="02010600030101010101" pitchFamily="2" charset="-122"/>
              </a:rPr>
              <a:t>需求具有不确定性</a:t>
            </a:r>
            <a:r>
              <a:rPr lang="zh-CN" altLang="en-US" dirty="0" smtClean="0">
                <a:ea typeface="宋体" panose="02010600030101010101" pitchFamily="2" charset="-122"/>
              </a:rPr>
              <a:t>：市场环境变化飞快，用户需求不断变更，新的竞争威胁毫无征兆地出现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>
              <a:spcBef>
                <a:spcPts val="600"/>
              </a:spcBef>
              <a:defRPr/>
            </a:pPr>
            <a:r>
              <a:rPr lang="zh-CN" altLang="en-US" dirty="0" smtClean="0">
                <a:ea typeface="宋体" panose="02010600030101010101" pitchFamily="2" charset="-122"/>
              </a:rPr>
              <a:t>不确定性意味着变更，变更意味着昂贵的成本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>
              <a:spcBef>
                <a:spcPts val="600"/>
              </a:spcBef>
              <a:defRPr/>
            </a:pPr>
            <a:r>
              <a:rPr lang="zh-CN" altLang="en-US" dirty="0" smtClean="0">
                <a:ea typeface="宋体" panose="02010600030101010101" pitchFamily="2" charset="-122"/>
              </a:rPr>
              <a:t>需要足够敏捷地去响应不断变化、无法确定的商业环境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>
              <a:spcBef>
                <a:spcPts val="600"/>
              </a:spcBef>
              <a:defRPr/>
            </a:pPr>
            <a:r>
              <a:rPr lang="zh-CN" altLang="en-US" dirty="0" smtClean="0">
                <a:ea typeface="宋体" panose="02010600030101010101" pitchFamily="2" charset="-122"/>
              </a:rPr>
              <a:t>敏捷方法最具强制性的特点之一：就是通过软件过程来降低由变更所引起的代价</a:t>
            </a:r>
          </a:p>
          <a:p>
            <a:pPr eaLnBrk="1" hangingPunct="1">
              <a:spcBef>
                <a:spcPts val="600"/>
              </a:spcBef>
              <a:defRPr/>
            </a:pPr>
            <a:r>
              <a:rPr lang="zh-CN" altLang="en-US" b="1" dirty="0" smtClean="0">
                <a:ea typeface="宋体" panose="02010600030101010101" pitchFamily="2" charset="-122"/>
              </a:rPr>
              <a:t>人的缺陷</a:t>
            </a:r>
            <a:endParaRPr lang="en-US" altLang="zh-CN" b="1" dirty="0" smtClean="0">
              <a:ea typeface="宋体" panose="02010600030101010101" pitchFamily="2" charset="-122"/>
            </a:endParaRPr>
          </a:p>
          <a:p>
            <a:pPr lvl="1" eaLnBrk="1" hangingPunct="1">
              <a:spcBef>
                <a:spcPts val="600"/>
              </a:spcBef>
              <a:defRPr/>
            </a:pPr>
            <a:r>
              <a:rPr lang="zh-CN" altLang="en-US" dirty="0">
                <a:ea typeface="宋体" panose="02010600030101010101" pitchFamily="2" charset="-122"/>
              </a:rPr>
              <a:t>软件工程师在工作方式上有很大差别：技能水平、创造性、服从性、一致性、可沟通性、责任心等方面</a:t>
            </a:r>
            <a:r>
              <a:rPr lang="zh-CN" altLang="en-US" dirty="0" smtClean="0">
                <a:ea typeface="宋体" panose="02010600030101010101" pitchFamily="2" charset="-122"/>
              </a:rPr>
              <a:t>参差不齐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>
              <a:spcBef>
                <a:spcPts val="600"/>
              </a:spcBef>
              <a:defRPr/>
            </a:pPr>
            <a:r>
              <a:rPr lang="zh-CN" altLang="en-US" dirty="0" smtClean="0">
                <a:ea typeface="宋体" panose="02010600030101010101" pitchFamily="2" charset="-122"/>
              </a:rPr>
              <a:t>包容与纪律</a:t>
            </a:r>
            <a:endParaRPr lang="zh-CN" altLang="en-US" dirty="0">
              <a:ea typeface="宋体" panose="02010600030101010101" pitchFamily="2" charset="-122"/>
            </a:endParaRPr>
          </a:p>
          <a:p>
            <a:pPr marL="0" indent="0" eaLnBrk="1" hangingPunct="1">
              <a:spcBef>
                <a:spcPts val="600"/>
              </a:spcBef>
              <a:buFont typeface="Wingdings" panose="05000000000000000000" pitchFamily="2" charset="2"/>
              <a:buNone/>
              <a:defRPr/>
            </a:pPr>
            <a:r>
              <a:rPr lang="zh-CN" altLang="en-US" i="1" dirty="0" smtClean="0">
                <a:ea typeface="宋体" panose="02010600030101010101" pitchFamily="2" charset="-122"/>
              </a:rPr>
              <a:t>敏捷开发</a:t>
            </a:r>
            <a:r>
              <a:rPr lang="zh-CN" altLang="en-US" b="1" dirty="0" smtClean="0">
                <a:ea typeface="宋体" panose="02010600030101010101" pitchFamily="2" charset="-122"/>
              </a:rPr>
              <a:t>不完全对立于</a:t>
            </a:r>
            <a:r>
              <a:rPr lang="zh-CN" altLang="en-US" i="1" dirty="0" smtClean="0">
                <a:ea typeface="宋体" panose="02010600030101010101" pitchFamily="2" charset="-122"/>
              </a:rPr>
              <a:t>传统软件工程实践，也</a:t>
            </a:r>
            <a:r>
              <a:rPr lang="zh-CN" altLang="en-US" b="1" dirty="0" smtClean="0">
                <a:ea typeface="宋体" panose="02010600030101010101" pitchFamily="2" charset="-122"/>
              </a:rPr>
              <a:t>不能作为超越一切的哲学理念而用于</a:t>
            </a:r>
            <a:r>
              <a:rPr lang="zh-CN" altLang="en-US" i="1" dirty="0" smtClean="0">
                <a:ea typeface="宋体" panose="02010600030101010101" pitchFamily="2" charset="-122"/>
              </a:rPr>
              <a:t>所有软件工作</a:t>
            </a:r>
            <a:endParaRPr lang="en-US" altLang="zh-CN" i="1" dirty="0" smtClean="0"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ChangeArrowheads="1"/>
          </p:cNvSpPr>
          <p:nvPr>
            <p:ph type="title"/>
          </p:nvPr>
        </p:nvSpPr>
        <p:spPr>
          <a:xfrm>
            <a:off x="1258888" y="1066800"/>
            <a:ext cx="7885112" cy="633413"/>
          </a:xfrm>
        </p:spPr>
        <p:txBody>
          <a:bodyPr/>
          <a:lstStyle/>
          <a:p>
            <a:pPr eaLnBrk="1" hangingPunct="1"/>
            <a:r>
              <a:rPr lang="en-US" altLang="zh-CN" smtClean="0">
                <a:ea typeface="宋体" panose="02010600030101010101" pitchFamily="2" charset="-122"/>
              </a:rPr>
              <a:t>What is “Agility”? P(62)</a:t>
            </a:r>
          </a:p>
        </p:txBody>
      </p:sp>
      <p:sp>
        <p:nvSpPr>
          <p:cNvPr id="634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2000" y="1981200"/>
            <a:ext cx="8382000" cy="4876800"/>
          </a:xfrm>
        </p:spPr>
        <p:txBody>
          <a:bodyPr/>
          <a:lstStyle/>
          <a:p>
            <a:pPr eaLnBrk="1" hangingPunct="1">
              <a:spcBef>
                <a:spcPts val="600"/>
              </a:spcBef>
            </a:pPr>
            <a:r>
              <a:rPr lang="en-US" altLang="zh-CN" smtClean="0">
                <a:ea typeface="宋体" panose="02010600030101010101" pitchFamily="2" charset="-122"/>
              </a:rPr>
              <a:t>Effective (rapid and adaptive) response to change</a:t>
            </a:r>
          </a:p>
          <a:p>
            <a:pPr eaLnBrk="1" hangingPunct="1">
              <a:spcBef>
                <a:spcPts val="600"/>
              </a:spcBef>
            </a:pPr>
            <a:r>
              <a:rPr lang="en-US" altLang="zh-CN" smtClean="0">
                <a:ea typeface="宋体" panose="02010600030101010101" pitchFamily="2" charset="-122"/>
              </a:rPr>
              <a:t>Effective communication among all stakeholders</a:t>
            </a:r>
          </a:p>
          <a:p>
            <a:pPr eaLnBrk="1" hangingPunct="1">
              <a:spcBef>
                <a:spcPts val="600"/>
              </a:spcBef>
            </a:pPr>
            <a:r>
              <a:rPr lang="en-US" altLang="zh-CN" smtClean="0">
                <a:ea typeface="宋体" panose="02010600030101010101" pitchFamily="2" charset="-122"/>
              </a:rPr>
              <a:t>Drawing the customer onto the team</a:t>
            </a:r>
          </a:p>
          <a:p>
            <a:pPr eaLnBrk="1" hangingPunct="1">
              <a:spcBef>
                <a:spcPts val="600"/>
              </a:spcBef>
            </a:pPr>
            <a:r>
              <a:rPr lang="en-US" altLang="zh-CN" smtClean="0">
                <a:ea typeface="宋体" panose="02010600030101010101" pitchFamily="2" charset="-122"/>
              </a:rPr>
              <a:t>Organizing a team so that it is in control of the work performed</a:t>
            </a:r>
          </a:p>
          <a:p>
            <a:pPr eaLnBrk="1" hangingPunct="1">
              <a:spcBef>
                <a:spcPts val="600"/>
              </a:spcBef>
              <a:buFont typeface="Wingdings" panose="05000000000000000000" pitchFamily="2" charset="2"/>
              <a:buNone/>
            </a:pPr>
            <a:endParaRPr lang="en-US" altLang="zh-CN" i="1" smtClean="0">
              <a:solidFill>
                <a:schemeClr val="folHlink"/>
              </a:solidFill>
              <a:ea typeface="宋体" panose="02010600030101010101" pitchFamily="2" charset="-122"/>
            </a:endParaRPr>
          </a:p>
          <a:p>
            <a:pPr eaLnBrk="1" hangingPunct="1">
              <a:spcBef>
                <a:spcPts val="600"/>
              </a:spcBef>
              <a:buFont typeface="Wingdings" panose="05000000000000000000" pitchFamily="2" charset="2"/>
              <a:buNone/>
            </a:pPr>
            <a:r>
              <a:rPr lang="en-US" altLang="zh-CN" i="1" smtClean="0">
                <a:solidFill>
                  <a:schemeClr val="folHlink"/>
                </a:solidFill>
                <a:ea typeface="宋体" panose="02010600030101010101" pitchFamily="2" charset="-122"/>
              </a:rPr>
              <a:t>Yielding …</a:t>
            </a:r>
            <a:endParaRPr lang="en-US" altLang="zh-CN" smtClean="0">
              <a:ea typeface="宋体" panose="02010600030101010101" pitchFamily="2" charset="-122"/>
            </a:endParaRPr>
          </a:p>
          <a:p>
            <a:pPr eaLnBrk="1" hangingPunct="1">
              <a:spcBef>
                <a:spcPts val="600"/>
              </a:spcBef>
            </a:pPr>
            <a:r>
              <a:rPr lang="en-US" altLang="zh-CN" smtClean="0">
                <a:ea typeface="宋体" panose="02010600030101010101" pitchFamily="2" charset="-122"/>
              </a:rPr>
              <a:t>Rapid, incremental delivery of software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38" name="图片 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3157538"/>
            <a:ext cx="5808662" cy="3700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5539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1066800"/>
            <a:ext cx="8915400" cy="685800"/>
          </a:xfrm>
        </p:spPr>
        <p:txBody>
          <a:bodyPr/>
          <a:lstStyle/>
          <a:p>
            <a:pPr eaLnBrk="1" hangingPunct="1"/>
            <a:r>
              <a:rPr lang="en-US" altLang="zh-CN" smtClean="0">
                <a:ea typeface="宋体" panose="02010600030101010101" pitchFamily="2" charset="-122"/>
              </a:rPr>
              <a:t>Agility and the Cost of Change P(63)</a:t>
            </a:r>
          </a:p>
        </p:txBody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403350" y="1981200"/>
            <a:ext cx="7740650" cy="1176338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CN" smtClean="0">
                <a:ea typeface="宋体" panose="02010600030101010101" pitchFamily="2" charset="-122"/>
              </a:rPr>
              <a:t>The conventional wisdom in software development is that the cost of change increases nonlinearly as a project progresses.</a:t>
            </a: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5435600" y="2820988"/>
            <a:ext cx="3702050" cy="320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Char char="•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>
              <a:lnSpc>
                <a:spcPct val="90000"/>
              </a:lnSpc>
              <a:defRPr/>
            </a:pPr>
            <a:r>
              <a:rPr lang="en-US" altLang="zh-CN" kern="0" dirty="0" smtClean="0">
                <a:ea typeface="宋体" panose="02010600030101010101" pitchFamily="2" charset="-122"/>
              </a:rPr>
              <a:t>An agile process reduces the cost of change because software is released in increments and change can be better controlled within an increment.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ChangeArrowheads="1"/>
          </p:cNvSpPr>
          <p:nvPr>
            <p:ph type="title"/>
          </p:nvPr>
        </p:nvSpPr>
        <p:spPr>
          <a:xfrm>
            <a:off x="1258888" y="1066800"/>
            <a:ext cx="7885112" cy="633413"/>
          </a:xfrm>
        </p:spPr>
        <p:txBody>
          <a:bodyPr/>
          <a:lstStyle/>
          <a:p>
            <a:pPr eaLnBrk="1" hangingPunct="1"/>
            <a:r>
              <a:rPr lang="en-US" altLang="zh-CN" smtClean="0">
                <a:ea typeface="宋体" panose="02010600030101010101" pitchFamily="2" charset="-122"/>
              </a:rPr>
              <a:t>An Agile Process</a:t>
            </a:r>
          </a:p>
        </p:txBody>
      </p:sp>
      <p:sp>
        <p:nvSpPr>
          <p:cNvPr id="675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403350" y="1773238"/>
            <a:ext cx="7359650" cy="3200400"/>
          </a:xfrm>
        </p:spPr>
        <p:txBody>
          <a:bodyPr/>
          <a:lstStyle/>
          <a:p>
            <a:r>
              <a:rPr lang="en-US" altLang="zh-CN" smtClean="0">
                <a:ea typeface="宋体" panose="02010600030101010101" pitchFamily="2" charset="-122"/>
              </a:rPr>
              <a:t>Is driven by customer descriptions of what is required (scenarios)</a:t>
            </a:r>
          </a:p>
          <a:p>
            <a:r>
              <a:rPr lang="en-US" altLang="zh-CN" smtClean="0">
                <a:ea typeface="宋体" panose="02010600030101010101" pitchFamily="2" charset="-122"/>
              </a:rPr>
              <a:t>Recognizes that plans are short-lived</a:t>
            </a:r>
          </a:p>
          <a:p>
            <a:r>
              <a:rPr lang="en-US" altLang="zh-CN" smtClean="0">
                <a:ea typeface="宋体" panose="02010600030101010101" pitchFamily="2" charset="-122"/>
              </a:rPr>
              <a:t>Develops software iteratively with a heavy emphasis on construction activities</a:t>
            </a:r>
          </a:p>
          <a:p>
            <a:r>
              <a:rPr lang="en-US" altLang="zh-CN" smtClean="0">
                <a:ea typeface="宋体" panose="02010600030101010101" pitchFamily="2" charset="-122"/>
              </a:rPr>
              <a:t>Delivers multiple ‘software increments’</a:t>
            </a:r>
          </a:p>
          <a:p>
            <a:r>
              <a:rPr lang="en-US" altLang="zh-CN" smtClean="0">
                <a:ea typeface="宋体" panose="02010600030101010101" pitchFamily="2" charset="-122"/>
              </a:rPr>
              <a:t>Adapts as changes occur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ChangeArrowheads="1"/>
          </p:cNvSpPr>
          <p:nvPr>
            <p:ph type="title"/>
          </p:nvPr>
        </p:nvSpPr>
        <p:spPr>
          <a:xfrm>
            <a:off x="1258888" y="1066800"/>
            <a:ext cx="7885112" cy="633413"/>
          </a:xfrm>
        </p:spPr>
        <p:txBody>
          <a:bodyPr/>
          <a:lstStyle/>
          <a:p>
            <a:pPr eaLnBrk="1" hangingPunct="1"/>
            <a:r>
              <a:rPr lang="zh-CN" altLang="en-US" smtClean="0">
                <a:ea typeface="宋体" panose="02010600030101010101" pitchFamily="2" charset="-122"/>
              </a:rPr>
              <a:t>敏捷原则</a:t>
            </a:r>
            <a:endParaRPr lang="en-US" altLang="zh-CN" smtClean="0">
              <a:ea typeface="宋体" panose="02010600030101010101" pitchFamily="2" charset="-122"/>
            </a:endParaRPr>
          </a:p>
        </p:txBody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1773238"/>
            <a:ext cx="2286000" cy="5084762"/>
          </a:xfrm>
          <a:solidFill>
            <a:srgbClr val="002060"/>
          </a:solidFill>
        </p:spPr>
        <p:txBody>
          <a:bodyPr rIns="0"/>
          <a:lstStyle/>
          <a:p>
            <a:r>
              <a:rPr lang="zh-CN" altLang="en-US" smtClean="0">
                <a:solidFill>
                  <a:srgbClr val="FFFF00"/>
                </a:solidFill>
                <a:ea typeface="宋体" panose="02010600030101010101" pitchFamily="2" charset="-122"/>
              </a:rPr>
              <a:t>尽管敏捷过程能够</a:t>
            </a:r>
            <a:r>
              <a:rPr lang="zh-CN" altLang="en-US" b="1" u="sng" smtClean="0">
                <a:solidFill>
                  <a:srgbClr val="FFFF00"/>
                </a:solidFill>
                <a:ea typeface="宋体" panose="02010600030101010101" pitchFamily="2" charset="-122"/>
              </a:rPr>
              <a:t>包容和妥当地处理变更</a:t>
            </a:r>
            <a:r>
              <a:rPr lang="zh-CN" altLang="en-US" smtClean="0">
                <a:solidFill>
                  <a:srgbClr val="FFFF00"/>
                </a:solidFill>
                <a:ea typeface="宋体" panose="02010600030101010101" pitchFamily="2" charset="-122"/>
              </a:rPr>
              <a:t>，但仍然要认真考察</a:t>
            </a:r>
            <a:r>
              <a:rPr lang="zh-CN" altLang="en-US" b="1" u="sng" smtClean="0">
                <a:solidFill>
                  <a:srgbClr val="FFFF00"/>
                </a:solidFill>
                <a:ea typeface="宋体" panose="02010600030101010101" pitchFamily="2" charset="-122"/>
              </a:rPr>
              <a:t>变更的理由</a:t>
            </a:r>
            <a:endParaRPr lang="en-US" altLang="zh-CN" b="1" u="sng" smtClean="0">
              <a:solidFill>
                <a:srgbClr val="FFFF00"/>
              </a:solidFill>
              <a:ea typeface="宋体" panose="02010600030101010101" pitchFamily="2" charset="-122"/>
            </a:endParaRPr>
          </a:p>
          <a:p>
            <a:r>
              <a:rPr lang="zh-CN" altLang="en-US" smtClean="0">
                <a:solidFill>
                  <a:srgbClr val="FFFF00"/>
                </a:solidFill>
                <a:ea typeface="宋体" panose="02010600030101010101" pitchFamily="2" charset="-122"/>
              </a:rPr>
              <a:t>让</a:t>
            </a:r>
            <a:r>
              <a:rPr lang="zh-CN" altLang="en-US" b="1" u="sng" smtClean="0">
                <a:solidFill>
                  <a:srgbClr val="FFFF00"/>
                </a:solidFill>
                <a:ea typeface="宋体" panose="02010600030101010101" pitchFamily="2" charset="-122"/>
              </a:rPr>
              <a:t>软件运行</a:t>
            </a:r>
            <a:r>
              <a:rPr lang="zh-CN" altLang="en-US" smtClean="0">
                <a:solidFill>
                  <a:srgbClr val="FFFF00"/>
                </a:solidFill>
                <a:ea typeface="宋体" panose="02010600030101010101" pitchFamily="2" charset="-122"/>
              </a:rPr>
              <a:t>是很重要的，但必须使软件具有各种</a:t>
            </a:r>
            <a:r>
              <a:rPr lang="zh-CN" altLang="en-US" b="1" u="sng" smtClean="0">
                <a:solidFill>
                  <a:srgbClr val="FFFF00"/>
                </a:solidFill>
                <a:ea typeface="宋体" panose="02010600030101010101" pitchFamily="2" charset="-122"/>
              </a:rPr>
              <a:t>质量属性：可靠性、可用性和可维护性</a:t>
            </a:r>
            <a:endParaRPr lang="en-US" altLang="zh-CN" b="1" u="sng" smtClean="0">
              <a:solidFill>
                <a:srgbClr val="FFFF00"/>
              </a:solidFill>
              <a:ea typeface="宋体" panose="02010600030101010101" pitchFamily="2" charset="-122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2286000" y="1773238"/>
            <a:ext cx="6858000" cy="5084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Char char="•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spcBef>
                <a:spcPts val="600"/>
              </a:spcBef>
              <a:buSzPct val="100000"/>
              <a:buFont typeface="+mj-lt"/>
              <a:buAutoNum type="arabicPeriod"/>
              <a:defRPr/>
            </a:pPr>
            <a:r>
              <a:rPr lang="zh-CN" altLang="en-US" sz="1800" kern="0" dirty="0" smtClean="0">
                <a:ea typeface="宋体" panose="02010600030101010101" pitchFamily="2" charset="-122"/>
              </a:rPr>
              <a:t>最优先做的是通过</a:t>
            </a:r>
            <a:r>
              <a:rPr lang="zh-CN" altLang="en-US" sz="1800" b="1" u="sng" kern="0" dirty="0" smtClean="0">
                <a:ea typeface="宋体" panose="02010600030101010101" pitchFamily="2" charset="-122"/>
              </a:rPr>
              <a:t>尽早、持续地交付有价值的软件</a:t>
            </a:r>
            <a:r>
              <a:rPr lang="zh-CN" altLang="en-US" sz="1800" kern="0" dirty="0" smtClean="0">
                <a:ea typeface="宋体" panose="02010600030101010101" pitchFamily="2" charset="-122"/>
              </a:rPr>
              <a:t>使客户满意</a:t>
            </a:r>
          </a:p>
          <a:p>
            <a:pPr>
              <a:spcBef>
                <a:spcPts val="600"/>
              </a:spcBef>
              <a:buSzPct val="100000"/>
              <a:buFont typeface="+mj-lt"/>
              <a:buAutoNum type="arabicPeriod"/>
              <a:defRPr/>
            </a:pPr>
            <a:r>
              <a:rPr lang="zh-CN" altLang="en-US" sz="1800" kern="0" dirty="0" smtClean="0">
                <a:ea typeface="宋体" panose="02010600030101010101" pitchFamily="2" charset="-122"/>
              </a:rPr>
              <a:t>即使</a:t>
            </a:r>
            <a:r>
              <a:rPr lang="zh-CN" altLang="en-US" sz="1800" b="1" u="sng" kern="0" dirty="0" smtClean="0">
                <a:ea typeface="宋体" panose="02010600030101010101" pitchFamily="2" charset="-122"/>
              </a:rPr>
              <a:t>开发后期也欢迎需求变更</a:t>
            </a:r>
            <a:r>
              <a:rPr lang="zh-CN" altLang="en-US" sz="1800" kern="0" dirty="0" smtClean="0">
                <a:ea typeface="宋体" panose="02010600030101010101" pitchFamily="2" charset="-122"/>
              </a:rPr>
              <a:t>，利用变更为客户创造竞争优势</a:t>
            </a:r>
          </a:p>
          <a:p>
            <a:pPr>
              <a:spcBef>
                <a:spcPts val="600"/>
              </a:spcBef>
              <a:buSzPct val="100000"/>
              <a:buFont typeface="+mj-lt"/>
              <a:buAutoNum type="arabicPeriod"/>
              <a:defRPr/>
            </a:pPr>
            <a:r>
              <a:rPr lang="zh-CN" altLang="en-US" sz="1800" kern="0" dirty="0" smtClean="0">
                <a:ea typeface="宋体" panose="02010600030101010101" pitchFamily="2" charset="-122"/>
              </a:rPr>
              <a:t>经常交付可运行软件，</a:t>
            </a:r>
            <a:r>
              <a:rPr lang="zh-CN" altLang="en-US" sz="1800" b="1" u="sng" kern="0" dirty="0" smtClean="0">
                <a:ea typeface="宋体" panose="02010600030101010101" pitchFamily="2" charset="-122"/>
              </a:rPr>
              <a:t>交付时间间隔越短越好</a:t>
            </a:r>
            <a:r>
              <a:rPr lang="zh-CN" altLang="en-US" sz="1800" kern="0" dirty="0" smtClean="0">
                <a:ea typeface="宋体" panose="02010600030101010101" pitchFamily="2" charset="-122"/>
              </a:rPr>
              <a:t>（几个月</a:t>
            </a:r>
            <a:r>
              <a:rPr lang="en-US" altLang="zh-CN" sz="1800" kern="0" dirty="0" smtClean="0">
                <a:ea typeface="宋体" panose="02010600030101010101" pitchFamily="2" charset="-122"/>
              </a:rPr>
              <a:t>\</a:t>
            </a:r>
            <a:r>
              <a:rPr lang="zh-CN" altLang="en-US" sz="1800" kern="0" dirty="0" smtClean="0">
                <a:ea typeface="宋体" panose="02010600030101010101" pitchFamily="2" charset="-122"/>
              </a:rPr>
              <a:t>星</a:t>
            </a:r>
            <a:r>
              <a:rPr lang="zh-CN" altLang="en-US" sz="1800" kern="0" dirty="0">
                <a:ea typeface="宋体" panose="02010600030101010101" pitchFamily="2" charset="-122"/>
              </a:rPr>
              <a:t>期</a:t>
            </a:r>
            <a:r>
              <a:rPr lang="zh-CN" altLang="en-US" sz="1800" kern="0" dirty="0" smtClean="0">
                <a:ea typeface="宋体" panose="02010600030101010101" pitchFamily="2" charset="-122"/>
              </a:rPr>
              <a:t>）</a:t>
            </a:r>
          </a:p>
          <a:p>
            <a:pPr>
              <a:spcBef>
                <a:spcPts val="600"/>
              </a:spcBef>
              <a:buSzPct val="100000"/>
              <a:buFont typeface="+mj-lt"/>
              <a:buAutoNum type="arabicPeriod"/>
              <a:defRPr/>
            </a:pPr>
            <a:r>
              <a:rPr lang="zh-CN" altLang="en-US" sz="1800" kern="0" dirty="0" smtClean="0">
                <a:ea typeface="宋体" panose="02010600030101010101" pitchFamily="2" charset="-122"/>
              </a:rPr>
              <a:t>项目开发期间，业务人员和开发人员</a:t>
            </a:r>
            <a:r>
              <a:rPr lang="zh-CN" altLang="en-US" sz="1800" b="1" u="sng" kern="0" dirty="0" smtClean="0">
                <a:ea typeface="宋体" panose="02010600030101010101" pitchFamily="2" charset="-122"/>
              </a:rPr>
              <a:t>必须天天都在一起</a:t>
            </a:r>
            <a:r>
              <a:rPr lang="zh-CN" altLang="en-US" sz="1800" kern="0" dirty="0" smtClean="0">
                <a:ea typeface="宋体" panose="02010600030101010101" pitchFamily="2" charset="-122"/>
              </a:rPr>
              <a:t>工作</a:t>
            </a:r>
          </a:p>
          <a:p>
            <a:pPr>
              <a:spcBef>
                <a:spcPts val="600"/>
              </a:spcBef>
              <a:buSzPct val="100000"/>
              <a:buFont typeface="+mj-lt"/>
              <a:buAutoNum type="arabicPeriod"/>
              <a:defRPr/>
            </a:pPr>
            <a:r>
              <a:rPr lang="zh-CN" altLang="en-US" sz="1800" kern="0" dirty="0" smtClean="0">
                <a:ea typeface="宋体" panose="02010600030101010101" pitchFamily="2" charset="-122"/>
              </a:rPr>
              <a:t>围绕</a:t>
            </a:r>
            <a:r>
              <a:rPr lang="zh-CN" altLang="en-US" sz="1800" b="1" u="sng" kern="0" dirty="0" smtClean="0">
                <a:ea typeface="宋体" panose="02010600030101010101" pitchFamily="2" charset="-122"/>
              </a:rPr>
              <a:t>有积极性的个人</a:t>
            </a:r>
            <a:r>
              <a:rPr lang="zh-CN" altLang="en-US" sz="1800" kern="0" dirty="0" smtClean="0">
                <a:ea typeface="宋体" panose="02010600030101010101" pitchFamily="2" charset="-122"/>
              </a:rPr>
              <a:t>构建项目，提供环境和支持，信任他们能够完成工作</a:t>
            </a:r>
          </a:p>
          <a:p>
            <a:pPr>
              <a:spcBef>
                <a:spcPts val="600"/>
              </a:spcBef>
              <a:buSzPct val="100000"/>
              <a:buFont typeface="+mj-lt"/>
              <a:buAutoNum type="arabicPeriod"/>
              <a:defRPr/>
            </a:pPr>
            <a:r>
              <a:rPr lang="zh-CN" altLang="en-US" sz="1800" kern="0" dirty="0" smtClean="0">
                <a:ea typeface="宋体" panose="02010600030101010101" pitchFamily="2" charset="-122"/>
              </a:rPr>
              <a:t>团队内部，最富有效果和效率的信息传递方法是</a:t>
            </a:r>
            <a:r>
              <a:rPr lang="zh-CN" altLang="en-US" sz="1800" b="1" u="sng" kern="0" dirty="0" smtClean="0">
                <a:ea typeface="宋体" panose="02010600030101010101" pitchFamily="2" charset="-122"/>
              </a:rPr>
              <a:t>面对面交谈</a:t>
            </a:r>
            <a:endParaRPr lang="zh-CN" altLang="en-US" sz="1800" kern="0" dirty="0" smtClean="0">
              <a:ea typeface="宋体" panose="02010600030101010101" pitchFamily="2" charset="-122"/>
            </a:endParaRPr>
          </a:p>
          <a:p>
            <a:pPr>
              <a:spcBef>
                <a:spcPts val="600"/>
              </a:spcBef>
              <a:buSzPct val="100000"/>
              <a:buFont typeface="+mj-lt"/>
              <a:buAutoNum type="arabicPeriod"/>
              <a:defRPr/>
            </a:pPr>
            <a:r>
              <a:rPr lang="zh-CN" altLang="en-US" sz="1800" kern="0" dirty="0" smtClean="0">
                <a:ea typeface="宋体" panose="02010600030101010101" pitchFamily="2" charset="-122"/>
              </a:rPr>
              <a:t>可运行软件是进度的</a:t>
            </a:r>
            <a:r>
              <a:rPr lang="zh-CN" altLang="en-US" sz="1800" b="1" u="sng" kern="0" dirty="0" smtClean="0">
                <a:ea typeface="宋体" panose="02010600030101010101" pitchFamily="2" charset="-122"/>
              </a:rPr>
              <a:t>首要度量标准</a:t>
            </a:r>
          </a:p>
          <a:p>
            <a:pPr>
              <a:spcBef>
                <a:spcPts val="600"/>
              </a:spcBef>
              <a:buSzPct val="100000"/>
              <a:buFont typeface="+mj-lt"/>
              <a:buAutoNum type="arabicPeriod"/>
              <a:defRPr/>
            </a:pPr>
            <a:r>
              <a:rPr lang="zh-CN" altLang="en-US" sz="1800" kern="0" dirty="0" smtClean="0">
                <a:ea typeface="宋体" panose="02010600030101010101" pitchFamily="2" charset="-122"/>
              </a:rPr>
              <a:t>敏捷过程提倡</a:t>
            </a:r>
            <a:r>
              <a:rPr lang="zh-CN" altLang="en-US" sz="1800" b="1" u="sng" kern="0" dirty="0" smtClean="0">
                <a:ea typeface="宋体" panose="02010600030101010101" pitchFamily="2" charset="-122"/>
              </a:rPr>
              <a:t>可持续的开发速度</a:t>
            </a:r>
            <a:r>
              <a:rPr lang="zh-CN" altLang="en-US" sz="1800" kern="0" dirty="0" smtClean="0">
                <a:ea typeface="宋体" panose="02010600030101010101" pitchFamily="2" charset="-122"/>
              </a:rPr>
              <a:t>，责任人（</a:t>
            </a:r>
            <a:r>
              <a:rPr lang="en-US" altLang="zh-CN" sz="1800" kern="0" dirty="0" smtClean="0">
                <a:ea typeface="宋体" panose="02010600030101010101" pitchFamily="2" charset="-122"/>
              </a:rPr>
              <a:t>sponsor</a:t>
            </a:r>
            <a:r>
              <a:rPr lang="zh-CN" altLang="en-US" sz="1800" kern="0" dirty="0" smtClean="0">
                <a:ea typeface="宋体" panose="02010600030101010101" pitchFamily="2" charset="-122"/>
              </a:rPr>
              <a:t>）、开发者和用户应该能够长期保持稳定的开发速度</a:t>
            </a:r>
          </a:p>
          <a:p>
            <a:pPr>
              <a:spcBef>
                <a:spcPts val="600"/>
              </a:spcBef>
              <a:buSzPct val="100000"/>
              <a:buFont typeface="+mj-lt"/>
              <a:buAutoNum type="arabicPeriod"/>
              <a:defRPr/>
            </a:pPr>
            <a:r>
              <a:rPr lang="zh-CN" altLang="en-US" sz="1800" kern="0" dirty="0" smtClean="0">
                <a:ea typeface="宋体" panose="02010600030101010101" pitchFamily="2" charset="-122"/>
              </a:rPr>
              <a:t>不断</a:t>
            </a:r>
            <a:r>
              <a:rPr lang="zh-CN" altLang="en-US" sz="1800" b="1" u="sng" kern="0" dirty="0" smtClean="0">
                <a:ea typeface="宋体" panose="02010600030101010101" pitchFamily="2" charset="-122"/>
              </a:rPr>
              <a:t>关注优秀的技能和好的设计</a:t>
            </a:r>
            <a:r>
              <a:rPr lang="zh-CN" altLang="en-US" sz="1800" kern="0" dirty="0" smtClean="0">
                <a:ea typeface="宋体" panose="02010600030101010101" pitchFamily="2" charset="-122"/>
              </a:rPr>
              <a:t>会增强敏捷能力</a:t>
            </a:r>
          </a:p>
          <a:p>
            <a:pPr>
              <a:spcBef>
                <a:spcPts val="600"/>
              </a:spcBef>
              <a:buSzPct val="100000"/>
              <a:buFont typeface="+mj-lt"/>
              <a:buAutoNum type="arabicPeriod"/>
              <a:defRPr/>
            </a:pPr>
            <a:r>
              <a:rPr lang="zh-CN" altLang="en-US" sz="1800" kern="0" dirty="0" smtClean="0">
                <a:ea typeface="宋体" panose="02010600030101010101" pitchFamily="2" charset="-122"/>
              </a:rPr>
              <a:t>简单（</a:t>
            </a:r>
            <a:r>
              <a:rPr lang="zh-CN" altLang="en-US" sz="1800" b="1" u="sng" kern="0" dirty="0" smtClean="0">
                <a:ea typeface="宋体" panose="02010600030101010101" pitchFamily="2" charset="-122"/>
              </a:rPr>
              <a:t>使不必做的工作最大化的艺术</a:t>
            </a:r>
            <a:r>
              <a:rPr lang="zh-CN" altLang="en-US" sz="1800" kern="0" dirty="0" smtClean="0">
                <a:ea typeface="宋体" panose="02010600030101010101" pitchFamily="2" charset="-122"/>
              </a:rPr>
              <a:t>）是必要的</a:t>
            </a:r>
          </a:p>
          <a:p>
            <a:pPr>
              <a:spcBef>
                <a:spcPts val="600"/>
              </a:spcBef>
              <a:buSzPct val="100000"/>
              <a:buFont typeface="+mj-lt"/>
              <a:buAutoNum type="arabicPeriod"/>
              <a:defRPr/>
            </a:pPr>
            <a:r>
              <a:rPr lang="zh-CN" altLang="en-US" sz="1800" kern="0" dirty="0" smtClean="0">
                <a:ea typeface="宋体" panose="02010600030101010101" pitchFamily="2" charset="-122"/>
              </a:rPr>
              <a:t>最好的架构、需求和设计出自于</a:t>
            </a:r>
            <a:r>
              <a:rPr lang="zh-CN" altLang="en-US" sz="1800" b="1" u="sng" kern="0" dirty="0" smtClean="0">
                <a:ea typeface="宋体" panose="02010600030101010101" pitchFamily="2" charset="-122"/>
              </a:rPr>
              <a:t>自组织</a:t>
            </a:r>
            <a:r>
              <a:rPr lang="zh-CN" altLang="en-US" sz="1800" kern="0" dirty="0" smtClean="0">
                <a:ea typeface="宋体" panose="02010600030101010101" pitchFamily="2" charset="-122"/>
              </a:rPr>
              <a:t>团队</a:t>
            </a:r>
          </a:p>
          <a:p>
            <a:pPr>
              <a:spcBef>
                <a:spcPts val="600"/>
              </a:spcBef>
              <a:buSzPct val="100000"/>
              <a:buFont typeface="+mj-lt"/>
              <a:buAutoNum type="arabicPeriod"/>
              <a:defRPr/>
            </a:pPr>
            <a:r>
              <a:rPr lang="zh-CN" altLang="en-US" sz="1800" kern="0" dirty="0" smtClean="0">
                <a:ea typeface="宋体" panose="02010600030101010101" pitchFamily="2" charset="-122"/>
              </a:rPr>
              <a:t>每隔一定时间，团队会</a:t>
            </a:r>
            <a:r>
              <a:rPr lang="zh-CN" altLang="en-US" sz="1800" b="1" u="sng" kern="0" dirty="0" smtClean="0">
                <a:ea typeface="宋体" panose="02010600030101010101" pitchFamily="2" charset="-122"/>
              </a:rPr>
              <a:t>反省</a:t>
            </a:r>
            <a:r>
              <a:rPr lang="zh-CN" altLang="en-US" sz="1800" kern="0" dirty="0" smtClean="0">
                <a:ea typeface="宋体" panose="02010600030101010101" pitchFamily="2" charset="-122"/>
              </a:rPr>
              <a:t>如何才能更有效地工作，并相应</a:t>
            </a:r>
            <a:r>
              <a:rPr lang="zh-CN" altLang="en-US" sz="1800" b="1" u="sng" kern="0" dirty="0" smtClean="0">
                <a:ea typeface="宋体" panose="02010600030101010101" pitchFamily="2" charset="-122"/>
              </a:rPr>
              <a:t>调整自己的行为</a:t>
            </a:r>
            <a:endParaRPr lang="en-US" altLang="zh-CN" sz="1800" b="1" u="sng" kern="0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066800"/>
            <a:ext cx="8686800" cy="609600"/>
          </a:xfrm>
        </p:spPr>
        <p:txBody>
          <a:bodyPr/>
          <a:lstStyle/>
          <a:p>
            <a:pPr eaLnBrk="1" hangingPunct="1"/>
            <a:r>
              <a:rPr lang="en-US" altLang="zh-CN" smtClean="0">
                <a:ea typeface="宋体" panose="02010600030101010101" pitchFamily="2" charset="-122"/>
              </a:rPr>
              <a:t>Other Agile Process Models P(71)</a:t>
            </a:r>
          </a:p>
        </p:txBody>
      </p:sp>
      <p:sp>
        <p:nvSpPr>
          <p:cNvPr id="839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1901825"/>
            <a:ext cx="7848600" cy="4191000"/>
          </a:xfrm>
        </p:spPr>
        <p:txBody>
          <a:bodyPr/>
          <a:lstStyle/>
          <a:p>
            <a:pPr eaLnBrk="1" hangingPunct="1"/>
            <a:r>
              <a:rPr lang="en-US" altLang="zh-CN" b="1" dirty="0">
                <a:solidFill>
                  <a:srgbClr val="C00000"/>
                </a:solidFill>
                <a:ea typeface="宋体" panose="02010600030101010101" pitchFamily="2" charset="-122"/>
              </a:rPr>
              <a:t>Extreme Programming (XP) </a:t>
            </a:r>
            <a:endParaRPr lang="en-US" altLang="zh-CN" b="1" dirty="0">
              <a:solidFill>
                <a:srgbClr val="C00000"/>
              </a:solidFill>
              <a:ea typeface="宋体" panose="02010600030101010101" pitchFamily="2" charset="-122"/>
            </a:endParaRPr>
          </a:p>
          <a:p>
            <a:pPr eaLnBrk="1" hangingPunct="1"/>
            <a:r>
              <a:rPr lang="en-US" altLang="zh-CN" dirty="0" smtClean="0">
                <a:ea typeface="宋体" panose="02010600030101010101" pitchFamily="2" charset="-122"/>
              </a:rPr>
              <a:t>Adaptive </a:t>
            </a:r>
            <a:r>
              <a:rPr lang="en-US" altLang="zh-CN" dirty="0" smtClean="0">
                <a:ea typeface="宋体" panose="02010600030101010101" pitchFamily="2" charset="-122"/>
              </a:rPr>
              <a:t>Software Development (ASD)</a:t>
            </a:r>
          </a:p>
          <a:p>
            <a:pPr eaLnBrk="1" hangingPunct="1"/>
            <a:r>
              <a:rPr lang="en-US" altLang="zh-CN" b="1" dirty="0" smtClean="0">
                <a:solidFill>
                  <a:srgbClr val="C00000"/>
                </a:solidFill>
                <a:ea typeface="宋体" panose="02010600030101010101" pitchFamily="2" charset="-122"/>
              </a:rPr>
              <a:t>Scrum</a:t>
            </a:r>
          </a:p>
          <a:p>
            <a:pPr eaLnBrk="1" hangingPunct="1"/>
            <a:r>
              <a:rPr lang="en-US" altLang="zh-CN" dirty="0" smtClean="0">
                <a:ea typeface="宋体" panose="02010600030101010101" pitchFamily="2" charset="-122"/>
              </a:rPr>
              <a:t>Dynamic Systems Development Method (DSDM)</a:t>
            </a:r>
          </a:p>
          <a:p>
            <a:pPr eaLnBrk="1" hangingPunct="1"/>
            <a:r>
              <a:rPr lang="en-US" altLang="zh-CN" dirty="0" smtClean="0">
                <a:ea typeface="宋体" panose="02010600030101010101" pitchFamily="2" charset="-122"/>
              </a:rPr>
              <a:t>Crystal</a:t>
            </a:r>
          </a:p>
          <a:p>
            <a:pPr eaLnBrk="1" hangingPunct="1"/>
            <a:r>
              <a:rPr lang="en-US" altLang="zh-CN" dirty="0" smtClean="0">
                <a:ea typeface="宋体" panose="02010600030101010101" pitchFamily="2" charset="-122"/>
              </a:rPr>
              <a:t>Feature Driven Development (FDD)</a:t>
            </a:r>
          </a:p>
          <a:p>
            <a:pPr eaLnBrk="1" hangingPunct="1"/>
            <a:r>
              <a:rPr lang="en-US" altLang="zh-CN" dirty="0" smtClean="0">
                <a:ea typeface="宋体" panose="02010600030101010101" pitchFamily="2" charset="-122"/>
              </a:rPr>
              <a:t>Lean Software Development (LSD)</a:t>
            </a:r>
          </a:p>
          <a:p>
            <a:pPr eaLnBrk="1" hangingPunct="1"/>
            <a:r>
              <a:rPr lang="en-US" altLang="zh-CN" dirty="0" smtClean="0">
                <a:ea typeface="宋体" panose="02010600030101010101" pitchFamily="2" charset="-122"/>
              </a:rPr>
              <a:t>Agile Modeling (AM)</a:t>
            </a:r>
          </a:p>
          <a:p>
            <a:pPr eaLnBrk="1" hangingPunct="1"/>
            <a:r>
              <a:rPr lang="en-US" altLang="zh-CN" dirty="0" smtClean="0">
                <a:ea typeface="宋体" panose="02010600030101010101" pitchFamily="2" charset="-122"/>
              </a:rPr>
              <a:t>Agile Unified Process (AUP)</a:t>
            </a:r>
          </a:p>
          <a:p>
            <a:pPr eaLnBrk="1" hangingPunct="1"/>
            <a:endParaRPr lang="en-US" altLang="zh-CN" dirty="0" smtClean="0"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ChangeArrowheads="1"/>
          </p:cNvSpPr>
          <p:nvPr>
            <p:ph type="title"/>
          </p:nvPr>
        </p:nvSpPr>
        <p:spPr>
          <a:xfrm>
            <a:off x="1244600" y="1066800"/>
            <a:ext cx="7899400" cy="633413"/>
          </a:xfrm>
        </p:spPr>
        <p:txBody>
          <a:bodyPr/>
          <a:lstStyle/>
          <a:p>
            <a:pPr eaLnBrk="1" hangingPunct="1"/>
            <a:r>
              <a:rPr lang="en-US" altLang="zh-CN" dirty="0" smtClean="0">
                <a:ea typeface="宋体" panose="02010600030101010101" pitchFamily="2" charset="-122"/>
              </a:rPr>
              <a:t>Extreme Programming (XP) P(66)</a:t>
            </a:r>
          </a:p>
        </p:txBody>
      </p:sp>
      <p:sp>
        <p:nvSpPr>
          <p:cNvPr id="716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27088" y="1809750"/>
            <a:ext cx="8316912" cy="1763713"/>
          </a:xfrm>
        </p:spPr>
        <p:txBody>
          <a:bodyPr/>
          <a:lstStyle/>
          <a:p>
            <a:pPr eaLnBrk="1" hangingPunct="1"/>
            <a:r>
              <a:rPr lang="en-US" altLang="zh-CN" smtClean="0">
                <a:ea typeface="宋体" panose="02010600030101010101" pitchFamily="2" charset="-122"/>
              </a:rPr>
              <a:t>The seminal work on the subject has been written by Kent. More recently, a variant of XP, called Industrial XP(IXP) has been proposed.</a:t>
            </a:r>
          </a:p>
          <a:p>
            <a:pPr lvl="1" eaLnBrk="1" hangingPunct="1"/>
            <a:r>
              <a:rPr lang="en-US" altLang="zh-CN" smtClean="0">
                <a:ea typeface="宋体" panose="02010600030101010101" pitchFamily="2" charset="-122"/>
              </a:rPr>
              <a:t>IXP refines XP and targets the agile process specifically for use within large organizations. </a:t>
            </a:r>
          </a:p>
        </p:txBody>
      </p:sp>
      <p:pic>
        <p:nvPicPr>
          <p:cNvPr id="71684" name="图片 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363" y="3370263"/>
            <a:ext cx="4211637" cy="3487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179388" y="3732213"/>
            <a:ext cx="4752975" cy="3125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Char char="•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>
              <a:defRPr/>
            </a:pPr>
            <a:r>
              <a:rPr lang="en-US" altLang="zh-CN" kern="0" dirty="0" smtClean="0">
                <a:ea typeface="宋体" panose="02010600030101010101" pitchFamily="2" charset="-122"/>
              </a:rPr>
              <a:t>XP Philosophy</a:t>
            </a:r>
          </a:p>
          <a:p>
            <a:pPr lvl="1" eaLnBrk="1" hangingPunct="1">
              <a:defRPr/>
            </a:pPr>
            <a:r>
              <a:rPr lang="en-US" altLang="zh-CN" kern="0" dirty="0" smtClean="0">
                <a:ea typeface="宋体" panose="02010600030101010101" pitchFamily="2" charset="-122"/>
              </a:rPr>
              <a:t>Beck defines a set of five values that establish a foundation for all work performed as part of XP—communication, simplicity, feedback, courage, and respect. </a:t>
            </a:r>
          </a:p>
          <a:p>
            <a:pPr lvl="1" eaLnBrk="1" hangingPunct="1">
              <a:defRPr/>
            </a:pPr>
            <a:r>
              <a:rPr lang="en-US" altLang="zh-CN" kern="0" dirty="0" smtClean="0">
                <a:ea typeface="宋体" panose="02010600030101010101" pitchFamily="2" charset="-122"/>
              </a:rPr>
              <a:t>Each of these values is used as a driver for specific XP activities, actions, and tasks.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ChangeArrowheads="1"/>
          </p:cNvSpPr>
          <p:nvPr>
            <p:ph type="title"/>
          </p:nvPr>
        </p:nvSpPr>
        <p:spPr>
          <a:xfrm>
            <a:off x="1244600" y="1066800"/>
            <a:ext cx="7899400" cy="633413"/>
          </a:xfrm>
        </p:spPr>
        <p:txBody>
          <a:bodyPr/>
          <a:lstStyle/>
          <a:p>
            <a:pPr eaLnBrk="1" hangingPunct="1"/>
            <a:r>
              <a:rPr lang="en-US" altLang="zh-CN" smtClean="0">
                <a:ea typeface="宋体" panose="02010600030101010101" pitchFamily="2" charset="-122"/>
              </a:rPr>
              <a:t>XP Process P(66)</a:t>
            </a:r>
          </a:p>
        </p:txBody>
      </p:sp>
      <p:sp>
        <p:nvSpPr>
          <p:cNvPr id="737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399" y="1804988"/>
            <a:ext cx="1857375" cy="5045075"/>
          </a:xfrm>
        </p:spPr>
        <p:txBody>
          <a:bodyPr/>
          <a:lstStyle/>
          <a:p>
            <a:pPr eaLnBrk="1" hangingPunct="1"/>
            <a:r>
              <a:rPr lang="en-US" altLang="zh-CN" dirty="0" smtClean="0">
                <a:ea typeface="宋体" panose="02010600030101010101" pitchFamily="2" charset="-122"/>
              </a:rPr>
              <a:t>Planning</a:t>
            </a:r>
          </a:p>
          <a:p>
            <a:pPr eaLnBrk="1" hangingPunct="1"/>
            <a:r>
              <a:rPr lang="en-US" altLang="zh-CN" dirty="0" smtClean="0">
                <a:ea typeface="宋体" panose="02010600030101010101" pitchFamily="2" charset="-122"/>
              </a:rPr>
              <a:t>Design</a:t>
            </a:r>
          </a:p>
          <a:p>
            <a:pPr eaLnBrk="1" hangingPunct="1"/>
            <a:r>
              <a:rPr lang="en-US" altLang="zh-CN" dirty="0" smtClean="0">
                <a:ea typeface="宋体" panose="02010600030101010101" pitchFamily="2" charset="-122"/>
              </a:rPr>
              <a:t>Coding</a:t>
            </a:r>
          </a:p>
          <a:p>
            <a:pPr eaLnBrk="1" hangingPunct="1"/>
            <a:r>
              <a:rPr lang="en-US" altLang="zh-CN" dirty="0" smtClean="0">
                <a:ea typeface="宋体" panose="02010600030101010101" pitchFamily="2" charset="-122"/>
              </a:rPr>
              <a:t>Testing</a:t>
            </a:r>
          </a:p>
          <a:p>
            <a:pPr eaLnBrk="1" hangingPunct="1"/>
            <a:endParaRPr lang="en-US" altLang="zh-CN" dirty="0" smtClean="0">
              <a:ea typeface="宋体" panose="02010600030101010101" pitchFamily="2" charset="-122"/>
            </a:endParaRPr>
          </a:p>
          <a:p>
            <a:pPr eaLnBrk="1" hangingPunct="1"/>
            <a:endParaRPr lang="en-US" altLang="zh-CN" dirty="0" smtClean="0">
              <a:ea typeface="宋体" panose="02010600030101010101" pitchFamily="2" charset="-122"/>
            </a:endParaRPr>
          </a:p>
        </p:txBody>
      </p:sp>
      <p:pic>
        <p:nvPicPr>
          <p:cNvPr id="73732" name="图片 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775" y="1804988"/>
            <a:ext cx="6372225" cy="5030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219200" y="990600"/>
            <a:ext cx="7924800" cy="638175"/>
          </a:xfrm>
        </p:spPr>
        <p:txBody>
          <a:bodyPr/>
          <a:lstStyle/>
          <a:p>
            <a:r>
              <a:rPr lang="en-US" altLang="zh-CN" smtClean="0">
                <a:ea typeface="宋体" panose="02010600030101010101" pitchFamily="2" charset="-122"/>
              </a:rPr>
              <a:t>A Generic Process Model (P31)</a:t>
            </a:r>
            <a:endParaRPr lang="zh-CN" altLang="en-US" smtClean="0">
              <a:ea typeface="宋体" panose="02010600030101010101" pitchFamily="2" charset="-122"/>
            </a:endParaRP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762000" y="1752600"/>
            <a:ext cx="5562600" cy="1524000"/>
          </a:xfrm>
        </p:spPr>
        <p:txBody>
          <a:bodyPr/>
          <a:lstStyle/>
          <a:p>
            <a:r>
              <a:rPr lang="en-US" altLang="zh-CN" smtClean="0">
                <a:ea typeface="宋体" panose="02010600030101010101" pitchFamily="2" charset="-122"/>
              </a:rPr>
              <a:t>The hierarchy of technical work within the software process is activities, encompassing actions, populated by tasks.</a:t>
            </a:r>
          </a:p>
        </p:txBody>
      </p:sp>
      <p:pic>
        <p:nvPicPr>
          <p:cNvPr id="12292" name="Picture 4" descr="C:\Users\Chd.Wang\Pictures\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6950" y="1628775"/>
            <a:ext cx="2990850" cy="5229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3" name="图片 11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3328988"/>
            <a:ext cx="5848350" cy="3409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ChangeArrowheads="1"/>
          </p:cNvSpPr>
          <p:nvPr>
            <p:ph type="title"/>
          </p:nvPr>
        </p:nvSpPr>
        <p:spPr>
          <a:xfrm>
            <a:off x="1244600" y="1066800"/>
            <a:ext cx="7899400" cy="633413"/>
          </a:xfrm>
        </p:spPr>
        <p:txBody>
          <a:bodyPr/>
          <a:lstStyle/>
          <a:p>
            <a:pPr eaLnBrk="1" hangingPunct="1"/>
            <a:r>
              <a:rPr lang="en-US" altLang="zh-CN" smtClean="0">
                <a:ea typeface="宋体" panose="02010600030101010101" pitchFamily="2" charset="-122"/>
              </a:rPr>
              <a:t>XP Planning P(66)</a:t>
            </a:r>
          </a:p>
        </p:txBody>
      </p:sp>
      <p:sp>
        <p:nvSpPr>
          <p:cNvPr id="757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403350" y="1901825"/>
            <a:ext cx="7740650" cy="4191000"/>
          </a:xfrm>
        </p:spPr>
        <p:txBody>
          <a:bodyPr/>
          <a:lstStyle/>
          <a:p>
            <a:pPr eaLnBrk="1" hangingPunct="1"/>
            <a:r>
              <a:rPr lang="en-US" altLang="zh-CN" smtClean="0">
                <a:ea typeface="宋体" panose="02010600030101010101" pitchFamily="2" charset="-122"/>
              </a:rPr>
              <a:t>Begins with the creation of “</a:t>
            </a:r>
            <a:r>
              <a:rPr lang="en-US" altLang="zh-CN" smtClean="0">
                <a:solidFill>
                  <a:schemeClr val="folHlink"/>
                </a:solidFill>
                <a:ea typeface="宋体" panose="02010600030101010101" pitchFamily="2" charset="-122"/>
              </a:rPr>
              <a:t>user stories</a:t>
            </a:r>
            <a:r>
              <a:rPr lang="en-US" altLang="zh-CN" smtClean="0">
                <a:ea typeface="宋体" panose="02010600030101010101" pitchFamily="2" charset="-122"/>
              </a:rPr>
              <a:t>”</a:t>
            </a:r>
          </a:p>
          <a:p>
            <a:pPr eaLnBrk="1" hangingPunct="1"/>
            <a:r>
              <a:rPr lang="en-US" altLang="zh-CN" smtClean="0">
                <a:ea typeface="宋体" panose="02010600030101010101" pitchFamily="2" charset="-122"/>
              </a:rPr>
              <a:t>Agile team assesses each story and assigns a </a:t>
            </a:r>
            <a:r>
              <a:rPr lang="en-US" altLang="zh-CN" smtClean="0">
                <a:solidFill>
                  <a:schemeClr val="folHlink"/>
                </a:solidFill>
                <a:ea typeface="宋体" panose="02010600030101010101" pitchFamily="2" charset="-122"/>
              </a:rPr>
              <a:t>cost</a:t>
            </a:r>
          </a:p>
          <a:p>
            <a:pPr eaLnBrk="1" hangingPunct="1"/>
            <a:r>
              <a:rPr lang="en-US" altLang="zh-CN" smtClean="0">
                <a:ea typeface="宋体" panose="02010600030101010101" pitchFamily="2" charset="-122"/>
              </a:rPr>
              <a:t>Stories are grouped to for a </a:t>
            </a:r>
            <a:r>
              <a:rPr lang="en-US" altLang="zh-CN" smtClean="0">
                <a:solidFill>
                  <a:schemeClr val="folHlink"/>
                </a:solidFill>
                <a:ea typeface="宋体" panose="02010600030101010101" pitchFamily="2" charset="-122"/>
              </a:rPr>
              <a:t>deliverable increment</a:t>
            </a:r>
          </a:p>
          <a:p>
            <a:pPr eaLnBrk="1" hangingPunct="1"/>
            <a:r>
              <a:rPr lang="en-US" altLang="zh-CN" smtClean="0">
                <a:ea typeface="宋体" panose="02010600030101010101" pitchFamily="2" charset="-122"/>
              </a:rPr>
              <a:t>A </a:t>
            </a:r>
            <a:r>
              <a:rPr lang="en-US" altLang="zh-CN" smtClean="0">
                <a:solidFill>
                  <a:schemeClr val="folHlink"/>
                </a:solidFill>
                <a:ea typeface="宋体" panose="02010600030101010101" pitchFamily="2" charset="-122"/>
              </a:rPr>
              <a:t>commitment</a:t>
            </a:r>
            <a:r>
              <a:rPr lang="en-US" altLang="zh-CN" smtClean="0">
                <a:ea typeface="宋体" panose="02010600030101010101" pitchFamily="2" charset="-122"/>
              </a:rPr>
              <a:t> is made on delivery date</a:t>
            </a:r>
          </a:p>
          <a:p>
            <a:pPr eaLnBrk="1" hangingPunct="1"/>
            <a:r>
              <a:rPr lang="en-US" altLang="zh-CN" smtClean="0">
                <a:ea typeface="宋体" panose="02010600030101010101" pitchFamily="2" charset="-122"/>
              </a:rPr>
              <a:t>After the first increment “</a:t>
            </a:r>
            <a:r>
              <a:rPr lang="en-US" altLang="zh-CN" smtClean="0">
                <a:solidFill>
                  <a:schemeClr val="folHlink"/>
                </a:solidFill>
                <a:ea typeface="宋体" panose="02010600030101010101" pitchFamily="2" charset="-122"/>
              </a:rPr>
              <a:t>project velocity</a:t>
            </a:r>
            <a:r>
              <a:rPr lang="en-US" altLang="zh-CN" smtClean="0">
                <a:ea typeface="宋体" panose="02010600030101010101" pitchFamily="2" charset="-122"/>
              </a:rPr>
              <a:t>” is used to help define subsequent delivery dates for other increments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title"/>
          </p:nvPr>
        </p:nvSpPr>
        <p:spPr>
          <a:xfrm>
            <a:off x="1244600" y="1066800"/>
            <a:ext cx="7899400" cy="633413"/>
          </a:xfrm>
        </p:spPr>
        <p:txBody>
          <a:bodyPr/>
          <a:lstStyle/>
          <a:p>
            <a:pPr eaLnBrk="1" hangingPunct="1"/>
            <a:r>
              <a:rPr lang="en-US" altLang="zh-CN" dirty="0" smtClean="0">
                <a:ea typeface="宋体" panose="02010600030101010101" pitchFamily="2" charset="-122"/>
              </a:rPr>
              <a:t>XP Design P(67)</a:t>
            </a:r>
          </a:p>
        </p:txBody>
      </p:sp>
      <p:sp>
        <p:nvSpPr>
          <p:cNvPr id="778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403350" y="1844675"/>
            <a:ext cx="7740650" cy="4956175"/>
          </a:xfrm>
        </p:spPr>
        <p:txBody>
          <a:bodyPr/>
          <a:lstStyle/>
          <a:p>
            <a:pPr eaLnBrk="1" hangingPunct="1"/>
            <a:r>
              <a:rPr lang="en-US" altLang="zh-CN" smtClean="0">
                <a:ea typeface="宋体" panose="02010600030101010101" pitchFamily="2" charset="-122"/>
              </a:rPr>
              <a:t>Follows the </a:t>
            </a:r>
            <a:r>
              <a:rPr lang="en-US" altLang="zh-CN" smtClean="0">
                <a:solidFill>
                  <a:srgbClr val="C00000"/>
                </a:solidFill>
                <a:ea typeface="宋体" panose="02010600030101010101" pitchFamily="2" charset="-122"/>
              </a:rPr>
              <a:t>KIS principle</a:t>
            </a:r>
          </a:p>
          <a:p>
            <a:pPr eaLnBrk="1" hangingPunct="1"/>
            <a:r>
              <a:rPr lang="en-US" altLang="zh-CN" smtClean="0">
                <a:ea typeface="宋体" panose="02010600030101010101" pitchFamily="2" charset="-122"/>
              </a:rPr>
              <a:t>Encourage the use of </a:t>
            </a:r>
            <a:r>
              <a:rPr lang="en-US" altLang="zh-CN" smtClean="0">
                <a:solidFill>
                  <a:srgbClr val="C00000"/>
                </a:solidFill>
                <a:ea typeface="宋体" panose="02010600030101010101" pitchFamily="2" charset="-122"/>
              </a:rPr>
              <a:t>CRC cards</a:t>
            </a:r>
            <a:endParaRPr lang="en-US" altLang="zh-CN" smtClean="0">
              <a:ea typeface="宋体" panose="02010600030101010101" pitchFamily="2" charset="-122"/>
            </a:endParaRPr>
          </a:p>
          <a:p>
            <a:pPr eaLnBrk="1" hangingPunct="1"/>
            <a:r>
              <a:rPr lang="en-US" altLang="zh-CN" smtClean="0">
                <a:ea typeface="宋体" panose="02010600030101010101" pitchFamily="2" charset="-122"/>
              </a:rPr>
              <a:t>For difficult design problems, suggests the creation of “</a:t>
            </a:r>
            <a:r>
              <a:rPr lang="en-US" altLang="zh-CN" smtClean="0">
                <a:solidFill>
                  <a:srgbClr val="C00000"/>
                </a:solidFill>
                <a:ea typeface="宋体" panose="02010600030101010101" pitchFamily="2" charset="-122"/>
              </a:rPr>
              <a:t>spike solutions</a:t>
            </a:r>
            <a:r>
              <a:rPr lang="en-US" altLang="zh-CN" smtClean="0">
                <a:ea typeface="宋体" panose="02010600030101010101" pitchFamily="2" charset="-122"/>
              </a:rPr>
              <a:t>”</a:t>
            </a:r>
          </a:p>
          <a:p>
            <a:pPr lvl="1" eaLnBrk="1" hangingPunct="1"/>
            <a:r>
              <a:rPr lang="en-US" altLang="zh-CN" sz="2200" smtClean="0">
                <a:ea typeface="宋体" panose="02010600030101010101" pitchFamily="2" charset="-122"/>
              </a:rPr>
              <a:t>a design prototype</a:t>
            </a:r>
          </a:p>
          <a:p>
            <a:pPr eaLnBrk="1" hangingPunct="1"/>
            <a:r>
              <a:rPr lang="en-US" altLang="zh-CN" smtClean="0">
                <a:ea typeface="宋体" panose="02010600030101010101" pitchFamily="2" charset="-122"/>
              </a:rPr>
              <a:t>Encourages “</a:t>
            </a:r>
            <a:r>
              <a:rPr lang="en-US" altLang="zh-CN" smtClean="0">
                <a:solidFill>
                  <a:srgbClr val="C00000"/>
                </a:solidFill>
                <a:ea typeface="宋体" panose="02010600030101010101" pitchFamily="2" charset="-122"/>
              </a:rPr>
              <a:t>refactoring</a:t>
            </a:r>
            <a:r>
              <a:rPr lang="en-US" altLang="zh-CN" smtClean="0">
                <a:ea typeface="宋体" panose="02010600030101010101" pitchFamily="2" charset="-122"/>
              </a:rPr>
              <a:t>”</a:t>
            </a:r>
          </a:p>
          <a:p>
            <a:pPr lvl="1" eaLnBrk="1" hangingPunct="1"/>
            <a:r>
              <a:rPr lang="en-US" altLang="zh-CN" sz="2200" smtClean="0">
                <a:ea typeface="宋体" panose="02010600030101010101" pitchFamily="2" charset="-122"/>
              </a:rPr>
              <a:t>an iterative refinement of the internal program design</a:t>
            </a:r>
          </a:p>
          <a:p>
            <a:pPr eaLnBrk="1" hangingPunct="1"/>
            <a:r>
              <a:rPr lang="en-US" altLang="zh-CN" smtClean="0">
                <a:ea typeface="宋体" panose="02010600030101010101" pitchFamily="2" charset="-122"/>
              </a:rPr>
              <a:t>A central notion in XP is that </a:t>
            </a:r>
            <a:r>
              <a:rPr lang="en-US" altLang="zh-CN" smtClean="0">
                <a:solidFill>
                  <a:srgbClr val="C00000"/>
                </a:solidFill>
                <a:ea typeface="宋体" panose="02010600030101010101" pitchFamily="2" charset="-122"/>
              </a:rPr>
              <a:t>design occurs both before and after coding commences</a:t>
            </a:r>
          </a:p>
          <a:p>
            <a:pPr lvl="1" eaLnBrk="1" hangingPunct="1"/>
            <a:r>
              <a:rPr lang="en-US" altLang="zh-CN" sz="2200" smtClean="0">
                <a:ea typeface="宋体" panose="02010600030101010101" pitchFamily="2" charset="-122"/>
              </a:rPr>
              <a:t>Refactoring means that design occurs continuously as the system is constructed.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title"/>
          </p:nvPr>
        </p:nvSpPr>
        <p:spPr>
          <a:xfrm>
            <a:off x="1244600" y="1066800"/>
            <a:ext cx="7899400" cy="633413"/>
          </a:xfrm>
        </p:spPr>
        <p:txBody>
          <a:bodyPr/>
          <a:lstStyle/>
          <a:p>
            <a:pPr eaLnBrk="1" hangingPunct="1"/>
            <a:r>
              <a:rPr lang="en-US" altLang="zh-CN" smtClean="0">
                <a:ea typeface="宋体" panose="02010600030101010101" pitchFamily="2" charset="-122"/>
              </a:rPr>
              <a:t>XP Coding P(68)</a:t>
            </a:r>
          </a:p>
        </p:txBody>
      </p:sp>
      <p:sp>
        <p:nvSpPr>
          <p:cNvPr id="798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403350" y="1901825"/>
            <a:ext cx="7740650" cy="4191000"/>
          </a:xfrm>
        </p:spPr>
        <p:txBody>
          <a:bodyPr/>
          <a:lstStyle/>
          <a:p>
            <a:pPr eaLnBrk="1" hangingPunct="1"/>
            <a:r>
              <a:rPr lang="en-US" altLang="zh-CN" smtClean="0">
                <a:ea typeface="宋体" panose="02010600030101010101" pitchFamily="2" charset="-122"/>
              </a:rPr>
              <a:t>Recommends the </a:t>
            </a:r>
            <a:r>
              <a:rPr lang="en-US" altLang="zh-CN" smtClean="0">
                <a:solidFill>
                  <a:srgbClr val="C00000"/>
                </a:solidFill>
                <a:ea typeface="宋体" panose="02010600030101010101" pitchFamily="2" charset="-122"/>
              </a:rPr>
              <a:t>construction of a unit test </a:t>
            </a:r>
            <a:r>
              <a:rPr lang="en-US" altLang="zh-CN" smtClean="0">
                <a:ea typeface="宋体" panose="02010600030101010101" pitchFamily="2" charset="-122"/>
              </a:rPr>
              <a:t>for a store before coding commences</a:t>
            </a:r>
          </a:p>
          <a:p>
            <a:pPr eaLnBrk="1" hangingPunct="1"/>
            <a:r>
              <a:rPr lang="en-US" altLang="zh-CN" smtClean="0">
                <a:ea typeface="宋体" panose="02010600030101010101" pitchFamily="2" charset="-122"/>
              </a:rPr>
              <a:t>Encourages “</a:t>
            </a:r>
            <a:r>
              <a:rPr lang="en-US" altLang="zh-CN" smtClean="0">
                <a:solidFill>
                  <a:srgbClr val="C00000"/>
                </a:solidFill>
                <a:ea typeface="宋体" panose="02010600030101010101" pitchFamily="2" charset="-122"/>
              </a:rPr>
              <a:t>pair programming</a:t>
            </a:r>
            <a:r>
              <a:rPr lang="en-US" altLang="zh-CN" smtClean="0">
                <a:ea typeface="宋体" panose="02010600030101010101" pitchFamily="2" charset="-122"/>
              </a:rPr>
              <a:t>”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title"/>
          </p:nvPr>
        </p:nvSpPr>
        <p:spPr>
          <a:xfrm>
            <a:off x="1244600" y="1066800"/>
            <a:ext cx="7899400" cy="633413"/>
          </a:xfrm>
        </p:spPr>
        <p:txBody>
          <a:bodyPr/>
          <a:lstStyle/>
          <a:p>
            <a:pPr eaLnBrk="1" hangingPunct="1"/>
            <a:r>
              <a:rPr lang="en-US" altLang="zh-CN" smtClean="0">
                <a:ea typeface="宋体" panose="02010600030101010101" pitchFamily="2" charset="-122"/>
              </a:rPr>
              <a:t>XP Testing P(69)</a:t>
            </a:r>
          </a:p>
        </p:txBody>
      </p:sp>
      <p:sp>
        <p:nvSpPr>
          <p:cNvPr id="819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403350" y="1901825"/>
            <a:ext cx="7740650" cy="4191000"/>
          </a:xfrm>
        </p:spPr>
        <p:txBody>
          <a:bodyPr/>
          <a:lstStyle/>
          <a:p>
            <a:pPr eaLnBrk="1" hangingPunct="1"/>
            <a:r>
              <a:rPr lang="en-US" altLang="zh-CN" smtClean="0">
                <a:ea typeface="宋体" panose="02010600030101010101" pitchFamily="2" charset="-122"/>
              </a:rPr>
              <a:t>All </a:t>
            </a:r>
            <a:r>
              <a:rPr lang="en-US" altLang="zh-CN" smtClean="0">
                <a:solidFill>
                  <a:srgbClr val="C00000"/>
                </a:solidFill>
                <a:ea typeface="宋体" panose="02010600030101010101" pitchFamily="2" charset="-122"/>
              </a:rPr>
              <a:t>unit tests are executed daily</a:t>
            </a:r>
          </a:p>
          <a:p>
            <a:pPr eaLnBrk="1" hangingPunct="1"/>
            <a:r>
              <a:rPr lang="en-US" altLang="zh-CN" smtClean="0">
                <a:ea typeface="宋体" panose="02010600030101010101" pitchFamily="2" charset="-122"/>
              </a:rPr>
              <a:t>“</a:t>
            </a:r>
            <a:r>
              <a:rPr lang="en-US" altLang="zh-CN" smtClean="0">
                <a:solidFill>
                  <a:srgbClr val="C00000"/>
                </a:solidFill>
                <a:ea typeface="宋体" panose="02010600030101010101" pitchFamily="2" charset="-122"/>
              </a:rPr>
              <a:t>Acceptance tests</a:t>
            </a:r>
            <a:r>
              <a:rPr lang="en-US" altLang="zh-CN" smtClean="0">
                <a:ea typeface="宋体" panose="02010600030101010101" pitchFamily="2" charset="-122"/>
              </a:rPr>
              <a:t>” are defined by the customer and excuted to assess customer visible functionality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/>
          <p:cNvSpPr>
            <a:spLocks noGrp="1" noChangeArrowheads="1"/>
          </p:cNvSpPr>
          <p:nvPr>
            <p:ph type="title"/>
          </p:nvPr>
        </p:nvSpPr>
        <p:spPr>
          <a:xfrm>
            <a:off x="1219200" y="1143000"/>
            <a:ext cx="7924800" cy="533400"/>
          </a:xfrm>
        </p:spPr>
        <p:txBody>
          <a:bodyPr/>
          <a:lstStyle/>
          <a:p>
            <a:pPr eaLnBrk="1" hangingPunct="1"/>
            <a:r>
              <a:rPr lang="en-US" altLang="zh-CN" smtClean="0">
                <a:ea typeface="宋体" panose="02010600030101010101" pitchFamily="2" charset="-122"/>
              </a:rPr>
              <a:t>Scrum P(72)</a:t>
            </a:r>
          </a:p>
        </p:txBody>
      </p:sp>
      <p:sp>
        <p:nvSpPr>
          <p:cNvPr id="860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454150" y="1905000"/>
            <a:ext cx="7689850" cy="4191000"/>
          </a:xfrm>
        </p:spPr>
        <p:txBody>
          <a:bodyPr/>
          <a:lstStyle/>
          <a:p>
            <a:pPr marL="285750" indent="-285750" eaLnBrk="1" hangingPunct="1">
              <a:lnSpc>
                <a:spcPct val="90000"/>
              </a:lnSpc>
            </a:pPr>
            <a:r>
              <a:rPr lang="en-US" altLang="zh-CN" smtClean="0">
                <a:ea typeface="宋体" panose="02010600030101010101" pitchFamily="2" charset="-122"/>
              </a:rPr>
              <a:t>Originally proposed by Schwaber and Beedle</a:t>
            </a:r>
          </a:p>
          <a:p>
            <a:pPr marL="285750" indent="-285750" eaLnBrk="1" hangingPunct="1">
              <a:lnSpc>
                <a:spcPct val="90000"/>
              </a:lnSpc>
            </a:pPr>
            <a:r>
              <a:rPr lang="en-US" altLang="zh-CN" smtClean="0">
                <a:ea typeface="宋体" panose="02010600030101010101" pitchFamily="2" charset="-122"/>
              </a:rPr>
              <a:t>Scrum—distinguishing features</a:t>
            </a:r>
          </a:p>
          <a:p>
            <a:pPr marL="685800" lvl="1" indent="-228600" eaLnBrk="1" hangingPunct="1">
              <a:lnSpc>
                <a:spcPct val="90000"/>
              </a:lnSpc>
            </a:pPr>
            <a:r>
              <a:rPr lang="en-US" altLang="zh-CN" smtClean="0">
                <a:ea typeface="宋体" panose="02010600030101010101" pitchFamily="2" charset="-122"/>
              </a:rPr>
              <a:t>Development work is partitioned into “</a:t>
            </a:r>
            <a:r>
              <a:rPr lang="en-US" altLang="zh-CN" smtClean="0">
                <a:solidFill>
                  <a:schemeClr val="folHlink"/>
                </a:solidFill>
                <a:ea typeface="宋体" panose="02010600030101010101" pitchFamily="2" charset="-122"/>
              </a:rPr>
              <a:t>packets</a:t>
            </a:r>
            <a:r>
              <a:rPr lang="en-US" altLang="zh-CN" smtClean="0">
                <a:ea typeface="宋体" panose="02010600030101010101" pitchFamily="2" charset="-122"/>
              </a:rPr>
              <a:t>”</a:t>
            </a:r>
          </a:p>
          <a:p>
            <a:pPr marL="685800" lvl="1" indent="-228600" eaLnBrk="1" hangingPunct="1">
              <a:lnSpc>
                <a:spcPct val="90000"/>
              </a:lnSpc>
            </a:pPr>
            <a:r>
              <a:rPr lang="en-US" altLang="zh-CN" smtClean="0">
                <a:solidFill>
                  <a:schemeClr val="folHlink"/>
                </a:solidFill>
                <a:ea typeface="宋体" panose="02010600030101010101" pitchFamily="2" charset="-122"/>
              </a:rPr>
              <a:t>Testing and documentation are on-going</a:t>
            </a:r>
            <a:r>
              <a:rPr lang="en-US" altLang="zh-CN" smtClean="0">
                <a:ea typeface="宋体" panose="02010600030101010101" pitchFamily="2" charset="-122"/>
              </a:rPr>
              <a:t> as the product is constructed</a:t>
            </a:r>
          </a:p>
          <a:p>
            <a:pPr marL="685800" lvl="1" indent="-228600" eaLnBrk="1" hangingPunct="1">
              <a:lnSpc>
                <a:spcPct val="90000"/>
              </a:lnSpc>
            </a:pPr>
            <a:r>
              <a:rPr lang="en-US" altLang="zh-CN" smtClean="0">
                <a:ea typeface="宋体" panose="02010600030101010101" pitchFamily="2" charset="-122"/>
              </a:rPr>
              <a:t>Work occurs in “</a:t>
            </a:r>
            <a:r>
              <a:rPr lang="en-US" altLang="zh-CN" smtClean="0">
                <a:solidFill>
                  <a:schemeClr val="folHlink"/>
                </a:solidFill>
                <a:ea typeface="宋体" panose="02010600030101010101" pitchFamily="2" charset="-122"/>
              </a:rPr>
              <a:t>sprints</a:t>
            </a:r>
            <a:r>
              <a:rPr lang="en-US" altLang="zh-CN" smtClean="0">
                <a:ea typeface="宋体" panose="02010600030101010101" pitchFamily="2" charset="-122"/>
              </a:rPr>
              <a:t>” and is derived from a “</a:t>
            </a:r>
            <a:r>
              <a:rPr lang="en-US" altLang="zh-CN" smtClean="0">
                <a:solidFill>
                  <a:schemeClr val="folHlink"/>
                </a:solidFill>
                <a:ea typeface="宋体" panose="02010600030101010101" pitchFamily="2" charset="-122"/>
              </a:rPr>
              <a:t>backlog</a:t>
            </a:r>
            <a:r>
              <a:rPr lang="en-US" altLang="zh-CN" smtClean="0">
                <a:ea typeface="宋体" panose="02010600030101010101" pitchFamily="2" charset="-122"/>
              </a:rPr>
              <a:t>” of existing requirements</a:t>
            </a:r>
          </a:p>
          <a:p>
            <a:pPr marL="685800" lvl="1" indent="-228600" eaLnBrk="1" hangingPunct="1">
              <a:lnSpc>
                <a:spcPct val="90000"/>
              </a:lnSpc>
            </a:pPr>
            <a:r>
              <a:rPr lang="en-US" altLang="zh-CN" smtClean="0">
                <a:solidFill>
                  <a:schemeClr val="folHlink"/>
                </a:solidFill>
                <a:ea typeface="宋体" panose="02010600030101010101" pitchFamily="2" charset="-122"/>
              </a:rPr>
              <a:t>Meetings are very short</a:t>
            </a:r>
            <a:r>
              <a:rPr lang="en-US" altLang="zh-CN" smtClean="0">
                <a:ea typeface="宋体" panose="02010600030101010101" pitchFamily="2" charset="-122"/>
              </a:rPr>
              <a:t> and sometimes conducted without chairs</a:t>
            </a:r>
          </a:p>
          <a:p>
            <a:pPr marL="685800" lvl="1" indent="-228600" eaLnBrk="1" hangingPunct="1">
              <a:lnSpc>
                <a:spcPct val="90000"/>
              </a:lnSpc>
            </a:pPr>
            <a:r>
              <a:rPr lang="en-US" altLang="zh-CN" smtClean="0">
                <a:ea typeface="宋体" panose="02010600030101010101" pitchFamily="2" charset="-122"/>
              </a:rPr>
              <a:t>“</a:t>
            </a:r>
            <a:r>
              <a:rPr lang="en-US" altLang="zh-CN" smtClean="0">
                <a:solidFill>
                  <a:schemeClr val="folHlink"/>
                </a:solidFill>
                <a:ea typeface="宋体" panose="02010600030101010101" pitchFamily="2" charset="-122"/>
              </a:rPr>
              <a:t>demos</a:t>
            </a:r>
            <a:r>
              <a:rPr lang="en-US" altLang="zh-CN" smtClean="0">
                <a:ea typeface="宋体" panose="02010600030101010101" pitchFamily="2" charset="-122"/>
              </a:rPr>
              <a:t>” are delivered to the customer with the time-box allocated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ChangeArrowheads="1"/>
          </p:cNvSpPr>
          <p:nvPr>
            <p:ph type="title"/>
          </p:nvPr>
        </p:nvSpPr>
        <p:spPr>
          <a:xfrm>
            <a:off x="1219200" y="1143000"/>
            <a:ext cx="7924800" cy="633413"/>
          </a:xfrm>
        </p:spPr>
        <p:txBody>
          <a:bodyPr/>
          <a:lstStyle/>
          <a:p>
            <a:pPr eaLnBrk="1" hangingPunct="1"/>
            <a:r>
              <a:rPr lang="zh-CN" altLang="en-US" smtClean="0">
                <a:ea typeface="宋体" panose="02010600030101010101" pitchFamily="2" charset="-122"/>
              </a:rPr>
              <a:t>关键的</a:t>
            </a:r>
            <a:r>
              <a:rPr lang="en-US" altLang="zh-CN" smtClean="0">
                <a:ea typeface="宋体" panose="02010600030101010101" pitchFamily="2" charset="-122"/>
              </a:rPr>
              <a:t>Scrum</a:t>
            </a:r>
            <a:r>
              <a:rPr lang="zh-CN" altLang="en-US" smtClean="0">
                <a:ea typeface="宋体" panose="02010600030101010101" pitchFamily="2" charset="-122"/>
              </a:rPr>
              <a:t>工件</a:t>
            </a:r>
            <a:endParaRPr lang="en-US" altLang="zh-CN" smtClean="0">
              <a:ea typeface="宋体" panose="02010600030101010101" pitchFamily="2" charset="-122"/>
            </a:endParaRPr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403350" y="1776413"/>
            <a:ext cx="7740650" cy="5081587"/>
          </a:xfrm>
        </p:spPr>
        <p:txBody>
          <a:bodyPr/>
          <a:lstStyle/>
          <a:p>
            <a:pPr marL="285750" indent="-285750" eaLnBrk="1" hangingPunct="1">
              <a:lnSpc>
                <a:spcPct val="90000"/>
              </a:lnSpc>
              <a:defRPr/>
            </a:pPr>
            <a:r>
              <a:rPr lang="zh-CN" altLang="en-US" dirty="0" smtClean="0">
                <a:ea typeface="宋体" panose="02010600030101010101" pitchFamily="2" charset="-122"/>
              </a:rPr>
              <a:t>待定项（</a:t>
            </a:r>
            <a:r>
              <a:rPr lang="en-US" altLang="zh-CN" dirty="0" smtClean="0">
                <a:ea typeface="宋体" panose="02010600030101010101" pitchFamily="2" charset="-122"/>
              </a:rPr>
              <a:t>backlog</a:t>
            </a:r>
            <a:r>
              <a:rPr lang="zh-CN" altLang="en-US" dirty="0" smtClean="0">
                <a:ea typeface="宋体" panose="02010600030101010101" pitchFamily="2" charset="-122"/>
              </a:rPr>
              <a:t>）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marL="685800" lvl="1" eaLnBrk="1" hangingPunct="1">
              <a:lnSpc>
                <a:spcPct val="90000"/>
              </a:lnSpc>
              <a:defRPr/>
            </a:pPr>
            <a:r>
              <a:rPr lang="zh-CN" altLang="en-US" dirty="0" smtClean="0">
                <a:ea typeface="宋体" panose="02010600030101010101" pitchFamily="2" charset="-122"/>
              </a:rPr>
              <a:t>一个能为用户提供商业价值的项目需求或特征的优先级列表</a:t>
            </a:r>
          </a:p>
          <a:p>
            <a:pPr marL="285750" eaLnBrk="1" hangingPunct="1">
              <a:lnSpc>
                <a:spcPct val="90000"/>
              </a:lnSpc>
              <a:defRPr/>
            </a:pPr>
            <a:r>
              <a:rPr lang="zh-CN" altLang="en-US" dirty="0" smtClean="0">
                <a:ea typeface="宋体" panose="02010600030101010101" pitchFamily="2" charset="-122"/>
              </a:rPr>
              <a:t>冲刺（</a:t>
            </a:r>
            <a:r>
              <a:rPr lang="en-US" altLang="zh-CN" dirty="0" smtClean="0">
                <a:ea typeface="宋体" panose="02010600030101010101" pitchFamily="2" charset="-122"/>
              </a:rPr>
              <a:t>sprint</a:t>
            </a:r>
            <a:r>
              <a:rPr lang="zh-CN" altLang="en-US" dirty="0" smtClean="0">
                <a:ea typeface="宋体" panose="02010600030101010101" pitchFamily="2" charset="-122"/>
              </a:rPr>
              <a:t>）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marL="685800" lvl="1" eaLnBrk="1" hangingPunct="1">
              <a:lnSpc>
                <a:spcPct val="90000"/>
              </a:lnSpc>
              <a:defRPr/>
            </a:pPr>
            <a:r>
              <a:rPr lang="zh-CN" altLang="en-US" dirty="0" smtClean="0">
                <a:ea typeface="宋体" panose="02010600030101010101" pitchFamily="2" charset="-122"/>
              </a:rPr>
              <a:t>由达到待定项中定义需求的工作单元组成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marL="685800" lvl="1" eaLnBrk="1" hangingPunct="1">
              <a:lnSpc>
                <a:spcPct val="90000"/>
              </a:lnSpc>
              <a:defRPr/>
            </a:pPr>
            <a:r>
              <a:rPr lang="zh-CN" altLang="en-US" dirty="0" smtClean="0">
                <a:ea typeface="宋体" panose="02010600030101010101" pitchFamily="2" charset="-122"/>
              </a:rPr>
              <a:t>在预定的时间段（</a:t>
            </a:r>
            <a:r>
              <a:rPr lang="en-US" altLang="zh-CN" dirty="0" smtClean="0">
                <a:ea typeface="宋体" panose="02010600030101010101" pitchFamily="2" charset="-122"/>
              </a:rPr>
              <a:t>time-box</a:t>
            </a:r>
            <a:r>
              <a:rPr lang="zh-CN" altLang="en-US" dirty="0" smtClean="0">
                <a:ea typeface="宋体" panose="02010600030101010101" pitchFamily="2" charset="-122"/>
              </a:rPr>
              <a:t>）内（一般情况下为</a:t>
            </a:r>
            <a:r>
              <a:rPr lang="en-US" altLang="zh-CN" dirty="0" smtClean="0">
                <a:ea typeface="宋体" panose="02010600030101010101" pitchFamily="2" charset="-122"/>
              </a:rPr>
              <a:t>30</a:t>
            </a:r>
            <a:r>
              <a:rPr lang="zh-CN" altLang="en-US" dirty="0" smtClean="0">
                <a:ea typeface="宋体" panose="02010600030101010101" pitchFamily="2" charset="-122"/>
              </a:rPr>
              <a:t>天）完成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marL="685800" lvl="1" eaLnBrk="1" hangingPunct="1">
              <a:lnSpc>
                <a:spcPct val="90000"/>
              </a:lnSpc>
              <a:defRPr/>
            </a:pPr>
            <a:r>
              <a:rPr lang="zh-CN" altLang="en-US" dirty="0" smtClean="0">
                <a:ea typeface="宋体" panose="02010600030101010101" pitchFamily="2" charset="-122"/>
              </a:rPr>
              <a:t>冲刺过程中不允许有变更</a:t>
            </a:r>
          </a:p>
          <a:p>
            <a:pPr marL="285750" eaLnBrk="1" hangingPunct="1">
              <a:lnSpc>
                <a:spcPct val="90000"/>
              </a:lnSpc>
              <a:defRPr/>
            </a:pPr>
            <a:r>
              <a:rPr lang="en-US" altLang="zh-CN" dirty="0" smtClean="0">
                <a:ea typeface="宋体" panose="02010600030101010101" pitchFamily="2" charset="-122"/>
              </a:rPr>
              <a:t>Scrum</a:t>
            </a:r>
            <a:r>
              <a:rPr lang="zh-CN" altLang="en-US" dirty="0" smtClean="0">
                <a:ea typeface="宋体" panose="02010600030101010101" pitchFamily="2" charset="-122"/>
              </a:rPr>
              <a:t>例会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marL="685800" lvl="1" eaLnBrk="1" hangingPunct="1">
              <a:lnSpc>
                <a:spcPct val="90000"/>
              </a:lnSpc>
              <a:defRPr/>
            </a:pPr>
            <a:r>
              <a:rPr lang="en-US" altLang="zh-CN" dirty="0" smtClean="0">
                <a:ea typeface="宋体" panose="02010600030101010101" pitchFamily="2" charset="-122"/>
              </a:rPr>
              <a:t>Scrum</a:t>
            </a:r>
            <a:r>
              <a:rPr lang="zh-CN" altLang="en-US" dirty="0" smtClean="0">
                <a:ea typeface="宋体" panose="02010600030101010101" pitchFamily="2" charset="-122"/>
              </a:rPr>
              <a:t>团队每天召开的短会（一般情况为</a:t>
            </a:r>
            <a:r>
              <a:rPr lang="en-US" altLang="zh-CN" dirty="0" smtClean="0">
                <a:ea typeface="宋体" panose="02010600030101010101" pitchFamily="2" charset="-122"/>
              </a:rPr>
              <a:t>15</a:t>
            </a:r>
            <a:r>
              <a:rPr lang="zh-CN" altLang="en-US" dirty="0" smtClean="0">
                <a:ea typeface="宋体" panose="02010600030101010101" pitchFamily="2" charset="-122"/>
              </a:rPr>
              <a:t>分钟）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marL="685800" lvl="1" eaLnBrk="1" hangingPunct="1">
              <a:lnSpc>
                <a:spcPct val="90000"/>
              </a:lnSpc>
              <a:defRPr/>
            </a:pPr>
            <a:r>
              <a:rPr lang="zh-CN" altLang="en-US" dirty="0">
                <a:ea typeface="宋体" panose="02010600030101010101" pitchFamily="2" charset="-122"/>
              </a:rPr>
              <a:t>每个</a:t>
            </a:r>
            <a:r>
              <a:rPr lang="zh-CN" altLang="en-US" dirty="0" smtClean="0">
                <a:ea typeface="宋体" panose="02010600030101010101" pitchFamily="2" charset="-122"/>
              </a:rPr>
              <a:t>成员要回答三个问题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marL="285750" eaLnBrk="1" hangingPunct="1">
              <a:lnSpc>
                <a:spcPct val="90000"/>
              </a:lnSpc>
              <a:defRPr/>
            </a:pPr>
            <a:r>
              <a:rPr lang="zh-CN" altLang="en-US" dirty="0" smtClean="0">
                <a:ea typeface="宋体" panose="02010600030101010101" pitchFamily="2" charset="-122"/>
              </a:rPr>
              <a:t>燃尽图（</a:t>
            </a:r>
            <a:r>
              <a:rPr lang="en-US" altLang="zh-CN" dirty="0" smtClean="0">
                <a:ea typeface="宋体" panose="02010600030101010101" pitchFamily="2" charset="-122"/>
              </a:rPr>
              <a:t>burn down chart</a:t>
            </a:r>
            <a:r>
              <a:rPr lang="zh-CN" altLang="en-US" dirty="0" smtClean="0">
                <a:ea typeface="宋体" panose="02010600030101010101" pitchFamily="2" charset="-122"/>
              </a:rPr>
              <a:t>）</a:t>
            </a:r>
          </a:p>
          <a:p>
            <a:pPr marL="685800" lvl="1" eaLnBrk="1" hangingPunct="1">
              <a:lnSpc>
                <a:spcPct val="90000"/>
              </a:lnSpc>
              <a:defRPr/>
            </a:pPr>
            <a:r>
              <a:rPr lang="zh-CN" altLang="en-US" dirty="0" smtClean="0">
                <a:ea typeface="宋体" panose="02010600030101010101" pitchFamily="2" charset="-122"/>
              </a:rPr>
              <a:t>是一个公开展示的图表，显示当前冲刺中未完成的任务数目，或在冲刺订单上未完成的订单项数目</a:t>
            </a:r>
          </a:p>
          <a:p>
            <a:pPr marL="285750" eaLnBrk="1" hangingPunct="1">
              <a:lnSpc>
                <a:spcPct val="90000"/>
              </a:lnSpc>
              <a:defRPr/>
            </a:pPr>
            <a:r>
              <a:rPr lang="zh-CN" altLang="en-US" dirty="0" smtClean="0">
                <a:ea typeface="宋体" panose="02010600030101010101" pitchFamily="2" charset="-122"/>
              </a:rPr>
              <a:t>演示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marL="685800" lvl="1" eaLnBrk="1" hangingPunct="1">
              <a:lnSpc>
                <a:spcPct val="90000"/>
              </a:lnSpc>
              <a:defRPr/>
            </a:pPr>
            <a:r>
              <a:rPr lang="zh-CN" altLang="en-US" dirty="0" smtClean="0">
                <a:ea typeface="宋体" panose="02010600030101010101" pitchFamily="2" charset="-122"/>
              </a:rPr>
              <a:t>向客户交付软件增量，用户评价功能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5" name="Rectangle 2"/>
          <p:cNvSpPr>
            <a:spLocks noGrp="1" noChangeArrowheads="1"/>
          </p:cNvSpPr>
          <p:nvPr>
            <p:ph type="title"/>
          </p:nvPr>
        </p:nvSpPr>
        <p:spPr>
          <a:xfrm>
            <a:off x="250825" y="198438"/>
            <a:ext cx="3313113" cy="709612"/>
          </a:xfrm>
        </p:spPr>
        <p:txBody>
          <a:bodyPr/>
          <a:lstStyle/>
          <a:p>
            <a:pPr eaLnBrk="1" hangingPunct="1"/>
            <a:r>
              <a:rPr lang="en-US" altLang="zh-CN" b="1" smtClean="0">
                <a:ea typeface="宋体" panose="02010600030101010101" pitchFamily="2" charset="-122"/>
              </a:rPr>
              <a:t>Scrum</a:t>
            </a:r>
            <a:r>
              <a:rPr lang="zh-CN" altLang="en-US" b="1" smtClean="0">
                <a:ea typeface="宋体" panose="02010600030101010101" pitchFamily="2" charset="-122"/>
              </a:rPr>
              <a:t>架构</a:t>
            </a:r>
            <a:endParaRPr lang="en-US" altLang="zh-CN" b="1" smtClean="0">
              <a:ea typeface="宋体" panose="0201060003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838200"/>
            <a:ext cx="9144000" cy="5947391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264562"/>
            <a:ext cx="9144000" cy="6517238"/>
          </a:xfrm>
          <a:prstGeom prst="rect">
            <a:avLst/>
          </a:prstGeom>
        </p:spPr>
      </p:pic>
      <p:sp>
        <p:nvSpPr>
          <p:cNvPr id="92163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1042988"/>
            <a:ext cx="3313113" cy="709612"/>
          </a:xfrm>
        </p:spPr>
        <p:txBody>
          <a:bodyPr/>
          <a:lstStyle/>
          <a:p>
            <a:pPr eaLnBrk="1" hangingPunct="1"/>
            <a:r>
              <a:rPr lang="en-US" altLang="zh-CN" b="1" dirty="0" smtClean="0">
                <a:ea typeface="宋体" panose="02010600030101010101" pitchFamily="2" charset="-122"/>
              </a:rPr>
              <a:t>Scrum</a:t>
            </a:r>
            <a:r>
              <a:rPr lang="zh-CN" altLang="en-US" b="1" dirty="0" smtClean="0">
                <a:ea typeface="宋体" panose="02010600030101010101" pitchFamily="2" charset="-122"/>
              </a:rPr>
              <a:t>过程流</a:t>
            </a:r>
            <a:endParaRPr lang="en-US" altLang="zh-CN" b="1" dirty="0" smtClean="0"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990600"/>
            <a:ext cx="8686800" cy="685800"/>
          </a:xfrm>
        </p:spPr>
        <p:txBody>
          <a:bodyPr/>
          <a:lstStyle/>
          <a:p>
            <a:r>
              <a:rPr lang="en-US" altLang="zh-CN" smtClean="0">
                <a:ea typeface="宋体" panose="02010600030101010101" pitchFamily="2" charset="-122"/>
              </a:rPr>
              <a:t>Defining a Framework Activity (P32)</a:t>
            </a:r>
            <a:endParaRPr lang="zh-CN" altLang="en-US" smtClean="0">
              <a:ea typeface="宋体" panose="02010600030101010101" pitchFamily="2" charset="-122"/>
            </a:endParaRP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838200" y="1752600"/>
            <a:ext cx="8305800" cy="5105400"/>
          </a:xfrm>
        </p:spPr>
        <p:txBody>
          <a:bodyPr/>
          <a:lstStyle/>
          <a:p>
            <a:pPr marL="0" indent="0">
              <a:spcBef>
                <a:spcPts val="400"/>
              </a:spcBef>
              <a:buFont typeface="Wingdings" panose="05000000000000000000" pitchFamily="2" charset="2"/>
              <a:buNone/>
              <a:defRPr/>
            </a:pPr>
            <a:r>
              <a:rPr lang="en-US" altLang="zh-CN" dirty="0" smtClean="0">
                <a:ea typeface="宋体" panose="02010600030101010101" pitchFamily="2" charset="-122"/>
              </a:rPr>
              <a:t>How does a framework activity change as the nature of the project changes?</a:t>
            </a:r>
          </a:p>
          <a:p>
            <a:pPr>
              <a:spcBef>
                <a:spcPts val="400"/>
              </a:spcBef>
              <a:defRPr/>
            </a:pPr>
            <a:r>
              <a:rPr lang="en-US" altLang="zh-CN" dirty="0" smtClean="0">
                <a:ea typeface="宋体" panose="02010600030101010101" pitchFamily="2" charset="-122"/>
              </a:rPr>
              <a:t>Small software project</a:t>
            </a:r>
          </a:p>
          <a:p>
            <a:pPr lvl="1">
              <a:spcBef>
                <a:spcPts val="400"/>
              </a:spcBef>
              <a:defRPr/>
            </a:pPr>
            <a:r>
              <a:rPr lang="en-US" altLang="zh-CN" dirty="0" smtClean="0">
                <a:ea typeface="宋体" panose="02010600030101010101" pitchFamily="2" charset="-122"/>
              </a:rPr>
              <a:t>Activity</a:t>
            </a:r>
            <a:r>
              <a:rPr lang="zh-CN" altLang="en-US" dirty="0" smtClean="0">
                <a:ea typeface="宋体" panose="02010600030101010101" pitchFamily="2" charset="-122"/>
              </a:rPr>
              <a:t>：</a:t>
            </a:r>
            <a:r>
              <a:rPr lang="en-US" altLang="zh-CN" dirty="0" smtClean="0">
                <a:ea typeface="宋体" panose="02010600030101010101" pitchFamily="2" charset="-122"/>
              </a:rPr>
              <a:t>communication</a:t>
            </a:r>
          </a:p>
          <a:p>
            <a:pPr lvl="1">
              <a:spcBef>
                <a:spcPts val="400"/>
              </a:spcBef>
              <a:defRPr/>
            </a:pPr>
            <a:r>
              <a:rPr lang="en-US" altLang="zh-CN" dirty="0" smtClean="0">
                <a:ea typeface="宋体" panose="02010600030101010101" pitchFamily="2" charset="-122"/>
              </a:rPr>
              <a:t>Action</a:t>
            </a:r>
            <a:r>
              <a:rPr lang="zh-CN" altLang="en-US" dirty="0" smtClean="0">
                <a:ea typeface="宋体" panose="02010600030101010101" pitchFamily="2" charset="-122"/>
              </a:rPr>
              <a:t>：</a:t>
            </a:r>
            <a:r>
              <a:rPr lang="en-US" altLang="zh-CN" dirty="0" smtClean="0">
                <a:ea typeface="宋体" panose="02010600030101010101" pitchFamily="2" charset="-122"/>
              </a:rPr>
              <a:t>phone conversation </a:t>
            </a:r>
          </a:p>
          <a:p>
            <a:pPr lvl="1">
              <a:spcBef>
                <a:spcPts val="400"/>
              </a:spcBef>
              <a:defRPr/>
            </a:pPr>
            <a:r>
              <a:rPr lang="en-US" altLang="zh-CN" dirty="0" smtClean="0">
                <a:ea typeface="宋体" panose="02010600030101010101" pitchFamily="2" charset="-122"/>
              </a:rPr>
              <a:t>Task Set</a:t>
            </a:r>
          </a:p>
          <a:p>
            <a:pPr lvl="2">
              <a:spcBef>
                <a:spcPts val="400"/>
              </a:spcBef>
              <a:defRPr/>
            </a:pPr>
            <a:r>
              <a:rPr lang="en-US" altLang="zh-CN" dirty="0" smtClean="0">
                <a:ea typeface="宋体" panose="02010600030101010101" pitchFamily="2" charset="-122"/>
              </a:rPr>
              <a:t>Make contact with stakeholder via telephone.</a:t>
            </a:r>
          </a:p>
          <a:p>
            <a:pPr lvl="2">
              <a:spcBef>
                <a:spcPts val="400"/>
              </a:spcBef>
              <a:defRPr/>
            </a:pPr>
            <a:r>
              <a:rPr lang="en-US" altLang="zh-CN" dirty="0" smtClean="0">
                <a:ea typeface="宋体" panose="02010600030101010101" pitchFamily="2" charset="-122"/>
              </a:rPr>
              <a:t>Discuss requirements and take notes.</a:t>
            </a:r>
          </a:p>
          <a:p>
            <a:pPr lvl="2">
              <a:spcBef>
                <a:spcPts val="400"/>
              </a:spcBef>
              <a:defRPr/>
            </a:pPr>
            <a:r>
              <a:rPr lang="en-US" altLang="zh-CN" dirty="0" smtClean="0">
                <a:ea typeface="宋体" panose="02010600030101010101" pitchFamily="2" charset="-122"/>
              </a:rPr>
              <a:t>Organize notes into a brief written statement of requirements.</a:t>
            </a:r>
          </a:p>
          <a:p>
            <a:pPr lvl="2">
              <a:spcBef>
                <a:spcPts val="400"/>
              </a:spcBef>
              <a:defRPr/>
            </a:pPr>
            <a:r>
              <a:rPr lang="en-US" altLang="zh-CN" dirty="0" smtClean="0">
                <a:ea typeface="宋体" panose="02010600030101010101" pitchFamily="2" charset="-122"/>
              </a:rPr>
              <a:t>E-mail to stakeholder for review and approval. </a:t>
            </a:r>
          </a:p>
          <a:p>
            <a:pPr>
              <a:spcBef>
                <a:spcPts val="400"/>
              </a:spcBef>
              <a:defRPr/>
            </a:pPr>
            <a:r>
              <a:rPr lang="en-US" altLang="zh-CN" dirty="0" smtClean="0">
                <a:ea typeface="宋体" panose="02010600030101010101" pitchFamily="2" charset="-122"/>
              </a:rPr>
              <a:t>More complex project</a:t>
            </a:r>
          </a:p>
          <a:p>
            <a:pPr lvl="1">
              <a:spcBef>
                <a:spcPts val="400"/>
              </a:spcBef>
              <a:defRPr/>
            </a:pPr>
            <a:r>
              <a:rPr lang="en-US" altLang="zh-CN" dirty="0" smtClean="0">
                <a:ea typeface="宋体" panose="02010600030101010101" pitchFamily="2" charset="-122"/>
              </a:rPr>
              <a:t>Activity</a:t>
            </a:r>
            <a:r>
              <a:rPr lang="zh-CN" altLang="en-US" dirty="0" smtClean="0">
                <a:ea typeface="宋体" panose="02010600030101010101" pitchFamily="2" charset="-122"/>
              </a:rPr>
              <a:t>：</a:t>
            </a:r>
            <a:r>
              <a:rPr lang="en-US" altLang="zh-CN" dirty="0" smtClean="0">
                <a:ea typeface="宋体" panose="02010600030101010101" pitchFamily="2" charset="-122"/>
              </a:rPr>
              <a:t>communication</a:t>
            </a:r>
          </a:p>
          <a:p>
            <a:pPr lvl="1">
              <a:spcBef>
                <a:spcPts val="400"/>
              </a:spcBef>
              <a:defRPr/>
            </a:pPr>
            <a:r>
              <a:rPr lang="en-US" altLang="zh-CN" dirty="0" smtClean="0">
                <a:ea typeface="宋体" panose="02010600030101010101" pitchFamily="2" charset="-122"/>
              </a:rPr>
              <a:t>Actions</a:t>
            </a:r>
            <a:r>
              <a:rPr lang="zh-CN" altLang="en-US" dirty="0" smtClean="0">
                <a:ea typeface="宋体" panose="02010600030101010101" pitchFamily="2" charset="-122"/>
              </a:rPr>
              <a:t>：</a:t>
            </a:r>
            <a:r>
              <a:rPr lang="en-US" altLang="zh-CN" dirty="0" smtClean="0">
                <a:ea typeface="宋体" panose="02010600030101010101" pitchFamily="2" charset="-122"/>
              </a:rPr>
              <a:t>Inception</a:t>
            </a:r>
            <a:r>
              <a:rPr lang="zh-CN" altLang="en-US" dirty="0" smtClean="0">
                <a:ea typeface="宋体" panose="02010600030101010101" pitchFamily="2" charset="-122"/>
              </a:rPr>
              <a:t>、</a:t>
            </a:r>
            <a:r>
              <a:rPr lang="en-US" altLang="zh-CN" dirty="0" smtClean="0">
                <a:ea typeface="宋体" panose="02010600030101010101" pitchFamily="2" charset="-122"/>
              </a:rPr>
              <a:t>Elicitation </a:t>
            </a:r>
            <a:r>
              <a:rPr lang="zh-CN" altLang="en-US" dirty="0" smtClean="0">
                <a:ea typeface="宋体" panose="02010600030101010101" pitchFamily="2" charset="-122"/>
              </a:rPr>
              <a:t>、</a:t>
            </a:r>
            <a:r>
              <a:rPr lang="en-US" altLang="zh-CN" dirty="0" smtClean="0">
                <a:ea typeface="宋体" panose="02010600030101010101" pitchFamily="2" charset="-122"/>
              </a:rPr>
              <a:t>Elaboration</a:t>
            </a:r>
            <a:r>
              <a:rPr lang="zh-CN" altLang="en-US" dirty="0" smtClean="0">
                <a:ea typeface="宋体" panose="02010600030101010101" pitchFamily="2" charset="-122"/>
              </a:rPr>
              <a:t>、</a:t>
            </a:r>
            <a:r>
              <a:rPr lang="en-US" altLang="zh-CN" dirty="0" smtClean="0">
                <a:ea typeface="宋体" panose="02010600030101010101" pitchFamily="2" charset="-122"/>
              </a:rPr>
              <a:t>Negotiation</a:t>
            </a:r>
            <a:r>
              <a:rPr lang="zh-CN" altLang="en-US" dirty="0" smtClean="0">
                <a:ea typeface="宋体" panose="02010600030101010101" pitchFamily="2" charset="-122"/>
              </a:rPr>
              <a:t>、</a:t>
            </a:r>
            <a:r>
              <a:rPr lang="en-US" altLang="zh-CN" dirty="0" smtClean="0">
                <a:ea typeface="宋体" panose="02010600030101010101" pitchFamily="2" charset="-122"/>
              </a:rPr>
              <a:t>Specification</a:t>
            </a:r>
            <a:r>
              <a:rPr lang="zh-CN" altLang="en-US" dirty="0" smtClean="0">
                <a:ea typeface="宋体" panose="02010600030101010101" pitchFamily="2" charset="-122"/>
              </a:rPr>
              <a:t>、</a:t>
            </a:r>
            <a:r>
              <a:rPr lang="en-US" altLang="zh-CN" dirty="0" smtClean="0">
                <a:ea typeface="宋体" panose="02010600030101010101" pitchFamily="2" charset="-122"/>
              </a:rPr>
              <a:t>Validation + management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灯片编号占位符 4"/>
          <p:cNvSpPr>
            <a:spLocks noGrp="1"/>
          </p:cNvSpPr>
          <p:nvPr>
            <p:ph type="sldNum" sz="quarter" idx="11"/>
          </p:nvPr>
        </p:nvSpPr>
        <p:spPr bwMode="auto">
          <a:xfrm>
            <a:off x="7543800" y="6248400"/>
            <a:ext cx="12954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7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Helvetica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Helvetica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Char char="•"/>
              <a:defRPr sz="1600">
                <a:solidFill>
                  <a:schemeClr val="tx1"/>
                </a:solidFill>
                <a:latin typeface="Helvetica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85000"/>
              <a:buChar char="•"/>
              <a:defRPr sz="1600">
                <a:solidFill>
                  <a:schemeClr val="tx1"/>
                </a:solidFill>
                <a:latin typeface="Helvetica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1600">
                <a:solidFill>
                  <a:schemeClr val="tx1"/>
                </a:solidFill>
                <a:latin typeface="Helvetica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1600">
                <a:solidFill>
                  <a:schemeClr val="tx1"/>
                </a:solidFill>
                <a:latin typeface="Helvetica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1600">
                <a:solidFill>
                  <a:schemeClr val="tx1"/>
                </a:solidFill>
                <a:latin typeface="Helvetica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1600">
                <a:solidFill>
                  <a:schemeClr val="tx1"/>
                </a:solidFill>
                <a:latin typeface="Helvetica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3FD5CB0F-7E84-4DD3-BBB7-F09A0DA437E0}" type="slidenum">
              <a:rPr lang="en-US" altLang="zh-CN" sz="10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6</a:t>
            </a:fld>
            <a:endParaRPr lang="en-US" altLang="zh-CN" sz="1000" smtClean="0"/>
          </a:p>
        </p:txBody>
      </p:sp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>
          <a:xfrm>
            <a:off x="1219200" y="990600"/>
            <a:ext cx="7924800" cy="609600"/>
          </a:xfrm>
        </p:spPr>
        <p:txBody>
          <a:bodyPr/>
          <a:lstStyle/>
          <a:p>
            <a:pPr eaLnBrk="1" hangingPunct="1"/>
            <a:r>
              <a:rPr lang="en-US" altLang="zh-CN" smtClean="0">
                <a:ea typeface="宋体" panose="02010600030101010101" pitchFamily="2" charset="-122"/>
              </a:rPr>
              <a:t>Identifying a Task Set (P34)</a:t>
            </a:r>
          </a:p>
        </p:txBody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2000" y="1905000"/>
            <a:ext cx="8229600" cy="4191000"/>
          </a:xfrm>
        </p:spPr>
        <p:txBody>
          <a:bodyPr/>
          <a:lstStyle/>
          <a:p>
            <a:pPr eaLnBrk="1" hangingPunct="1"/>
            <a:r>
              <a:rPr lang="en-US" altLang="zh-CN" smtClean="0">
                <a:ea typeface="宋体" panose="02010600030101010101" pitchFamily="2" charset="-122"/>
              </a:rPr>
              <a:t>A task set defines the actual work to be done to accomplish the objectives of a software engineering action.</a:t>
            </a:r>
          </a:p>
          <a:p>
            <a:pPr lvl="1" eaLnBrk="1" hangingPunct="1"/>
            <a:r>
              <a:rPr lang="en-US" altLang="zh-CN" sz="2400" smtClean="0">
                <a:ea typeface="宋体" panose="02010600030101010101" pitchFamily="2" charset="-122"/>
              </a:rPr>
              <a:t>A list of the </a:t>
            </a:r>
            <a:r>
              <a:rPr lang="en-US" altLang="zh-CN" sz="2400" b="1" smtClean="0">
                <a:solidFill>
                  <a:srgbClr val="FF0000"/>
                </a:solidFill>
                <a:ea typeface="宋体" panose="02010600030101010101" pitchFamily="2" charset="-122"/>
              </a:rPr>
              <a:t>task</a:t>
            </a:r>
            <a:r>
              <a:rPr lang="en-US" altLang="zh-CN" sz="2400" smtClean="0">
                <a:ea typeface="宋体" panose="02010600030101010101" pitchFamily="2" charset="-122"/>
              </a:rPr>
              <a:t> to be accomplished</a:t>
            </a:r>
          </a:p>
          <a:p>
            <a:pPr lvl="1" eaLnBrk="1" hangingPunct="1"/>
            <a:r>
              <a:rPr lang="en-US" altLang="zh-CN" sz="2400" smtClean="0">
                <a:ea typeface="宋体" panose="02010600030101010101" pitchFamily="2" charset="-122"/>
              </a:rPr>
              <a:t>A list of the </a:t>
            </a:r>
            <a:r>
              <a:rPr lang="en-US" altLang="zh-CN" sz="2400" b="1" smtClean="0">
                <a:solidFill>
                  <a:srgbClr val="FF0000"/>
                </a:solidFill>
                <a:ea typeface="宋体" panose="02010600030101010101" pitchFamily="2" charset="-122"/>
              </a:rPr>
              <a:t>work products </a:t>
            </a:r>
            <a:r>
              <a:rPr lang="en-US" altLang="zh-CN" sz="2400" smtClean="0">
                <a:ea typeface="宋体" panose="02010600030101010101" pitchFamily="2" charset="-122"/>
              </a:rPr>
              <a:t>to be produced</a:t>
            </a:r>
          </a:p>
          <a:p>
            <a:pPr lvl="1" eaLnBrk="1" hangingPunct="1"/>
            <a:r>
              <a:rPr lang="en-US" altLang="zh-CN" sz="2400" smtClean="0">
                <a:ea typeface="宋体" panose="02010600030101010101" pitchFamily="2" charset="-122"/>
              </a:rPr>
              <a:t>A list of the </a:t>
            </a:r>
            <a:r>
              <a:rPr lang="en-US" altLang="zh-CN" sz="2400" b="1" smtClean="0">
                <a:solidFill>
                  <a:srgbClr val="FF0000"/>
                </a:solidFill>
                <a:ea typeface="宋体" panose="02010600030101010101" pitchFamily="2" charset="-122"/>
              </a:rPr>
              <a:t>quality assurance </a:t>
            </a:r>
            <a:r>
              <a:rPr lang="en-US" altLang="zh-CN" sz="2400" smtClean="0">
                <a:ea typeface="宋体" panose="02010600030101010101" pitchFamily="2" charset="-122"/>
              </a:rPr>
              <a:t>filters to be applied</a:t>
            </a:r>
          </a:p>
          <a:p>
            <a:pPr eaLnBrk="1" hangingPunct="1"/>
            <a:r>
              <a:rPr lang="en-US" altLang="zh-CN" smtClean="0">
                <a:ea typeface="宋体" panose="02010600030101010101" pitchFamily="2" charset="-122"/>
              </a:rPr>
              <a:t>key point</a:t>
            </a:r>
            <a:r>
              <a:rPr lang="zh-CN" altLang="en-US" smtClean="0">
                <a:ea typeface="宋体" panose="02010600030101010101" pitchFamily="2" charset="-122"/>
              </a:rPr>
              <a:t>：</a:t>
            </a:r>
            <a:endParaRPr lang="en-US" altLang="zh-CN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en-US" altLang="zh-CN" sz="2400" smtClean="0">
                <a:ea typeface="宋体" panose="02010600030101010101" pitchFamily="2" charset="-122"/>
              </a:rPr>
              <a:t>Different projects demand different task sets.</a:t>
            </a:r>
          </a:p>
          <a:p>
            <a:pPr lvl="1" eaLnBrk="1" hangingPunct="1"/>
            <a:r>
              <a:rPr lang="en-US" altLang="zh-CN" sz="2400" smtClean="0">
                <a:ea typeface="宋体" panose="02010600030101010101" pitchFamily="2" charset="-122"/>
              </a:rPr>
              <a:t>The software team chooses the task set based on problem and project characteristics.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灯片编号占位符 4"/>
          <p:cNvSpPr>
            <a:spLocks noGrp="1"/>
          </p:cNvSpPr>
          <p:nvPr>
            <p:ph type="sldNum" sz="quarter" idx="11"/>
          </p:nvPr>
        </p:nvSpPr>
        <p:spPr bwMode="auto">
          <a:xfrm>
            <a:off x="7543800" y="6248400"/>
            <a:ext cx="12954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7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Helvetica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Helvetica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Char char="•"/>
              <a:defRPr sz="1600">
                <a:solidFill>
                  <a:schemeClr val="tx1"/>
                </a:solidFill>
                <a:latin typeface="Helvetica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85000"/>
              <a:buChar char="•"/>
              <a:defRPr sz="1600">
                <a:solidFill>
                  <a:schemeClr val="tx1"/>
                </a:solidFill>
                <a:latin typeface="Helvetica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1600">
                <a:solidFill>
                  <a:schemeClr val="tx1"/>
                </a:solidFill>
                <a:latin typeface="Helvetica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1600">
                <a:solidFill>
                  <a:schemeClr val="tx1"/>
                </a:solidFill>
                <a:latin typeface="Helvetica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1600">
                <a:solidFill>
                  <a:schemeClr val="tx1"/>
                </a:solidFill>
                <a:latin typeface="Helvetica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1600">
                <a:solidFill>
                  <a:schemeClr val="tx1"/>
                </a:solidFill>
                <a:latin typeface="Helvetica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427DA4CA-D6D4-43E1-88AB-FC93E91750D0}" type="slidenum">
              <a:rPr lang="en-US" altLang="zh-CN" sz="10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7</a:t>
            </a:fld>
            <a:endParaRPr lang="en-US" altLang="zh-CN" sz="1000" smtClean="0"/>
          </a:p>
        </p:txBody>
      </p:sp>
      <p:pic>
        <p:nvPicPr>
          <p:cNvPr id="18435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6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solidFill>
              <a:srgbClr val="0000CC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灯片编号占位符 4"/>
          <p:cNvSpPr>
            <a:spLocks noGrp="1"/>
          </p:cNvSpPr>
          <p:nvPr>
            <p:ph type="sldNum" sz="quarter" idx="11"/>
          </p:nvPr>
        </p:nvSpPr>
        <p:spPr bwMode="auto">
          <a:xfrm>
            <a:off x="7543800" y="6248400"/>
            <a:ext cx="12954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7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Helvetica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Helvetica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Char char="•"/>
              <a:defRPr sz="1600">
                <a:solidFill>
                  <a:schemeClr val="tx1"/>
                </a:solidFill>
                <a:latin typeface="Helvetica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85000"/>
              <a:buChar char="•"/>
              <a:defRPr sz="1600">
                <a:solidFill>
                  <a:schemeClr val="tx1"/>
                </a:solidFill>
                <a:latin typeface="Helvetica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1600">
                <a:solidFill>
                  <a:schemeClr val="tx1"/>
                </a:solidFill>
                <a:latin typeface="Helvetica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1600">
                <a:solidFill>
                  <a:schemeClr val="tx1"/>
                </a:solidFill>
                <a:latin typeface="Helvetica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1600">
                <a:solidFill>
                  <a:schemeClr val="tx1"/>
                </a:solidFill>
                <a:latin typeface="Helvetica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1600">
                <a:solidFill>
                  <a:schemeClr val="tx1"/>
                </a:solidFill>
                <a:latin typeface="Helvetica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8C7187C2-46CF-4E12-9302-14F4F9B640CF}" type="slidenum">
              <a:rPr lang="en-US" altLang="zh-CN" sz="10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8</a:t>
            </a:fld>
            <a:endParaRPr lang="en-US" altLang="zh-CN" sz="1000" smtClean="0"/>
          </a:p>
        </p:txBody>
      </p:sp>
      <p:sp>
        <p:nvSpPr>
          <p:cNvPr id="20483" name="Rectangle 2"/>
          <p:cNvSpPr>
            <a:spLocks noGrp="1" noChangeArrowheads="1"/>
          </p:cNvSpPr>
          <p:nvPr>
            <p:ph type="title"/>
          </p:nvPr>
        </p:nvSpPr>
        <p:spPr>
          <a:xfrm>
            <a:off x="1219200" y="990600"/>
            <a:ext cx="7924800" cy="685800"/>
          </a:xfrm>
        </p:spPr>
        <p:txBody>
          <a:bodyPr/>
          <a:lstStyle/>
          <a:p>
            <a:pPr eaLnBrk="1" hangingPunct="1"/>
            <a:r>
              <a:rPr lang="en-US" altLang="zh-CN" smtClean="0">
                <a:ea typeface="宋体" panose="02010600030101010101" pitchFamily="2" charset="-122"/>
              </a:rPr>
              <a:t>Process Patterns (P35)</a:t>
            </a:r>
          </a:p>
        </p:txBody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828800"/>
            <a:ext cx="8915400" cy="50292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mtClean="0">
                <a:latin typeface="Palatino" pitchFamily="-128" charset="0"/>
                <a:ea typeface="宋体" panose="02010600030101010101" pitchFamily="2" charset="-122"/>
              </a:rPr>
              <a:t>What is a process pattern?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mtClean="0">
                <a:latin typeface="Palatino" pitchFamily="-128" charset="0"/>
                <a:ea typeface="宋体" panose="02010600030101010101" pitchFamily="2" charset="-122"/>
              </a:rPr>
              <a:t>A </a:t>
            </a:r>
            <a:r>
              <a:rPr lang="en-US" altLang="zh-CN" i="1" smtClean="0">
                <a:solidFill>
                  <a:schemeClr val="folHlink"/>
                </a:solidFill>
                <a:latin typeface="Palatino" pitchFamily="-128" charset="0"/>
                <a:ea typeface="宋体" panose="02010600030101010101" pitchFamily="2" charset="-122"/>
              </a:rPr>
              <a:t>process pattern</a:t>
            </a:r>
            <a:r>
              <a:rPr lang="en-US" altLang="zh-CN" smtClean="0">
                <a:solidFill>
                  <a:schemeClr val="folHlink"/>
                </a:solidFill>
                <a:latin typeface="Palatino" pitchFamily="-128" charset="0"/>
                <a:ea typeface="宋体" panose="02010600030101010101" pitchFamily="2" charset="-122"/>
              </a:rPr>
              <a:t> </a:t>
            </a:r>
            <a:endParaRPr lang="en-US" altLang="zh-CN" smtClean="0">
              <a:latin typeface="Palatino" pitchFamily="-128" charset="0"/>
              <a:ea typeface="宋体" panose="02010600030101010101" pitchFamily="2" charset="-122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altLang="zh-CN" sz="2400" smtClean="0">
                <a:latin typeface="Palatino" pitchFamily="-128" charset="0"/>
                <a:ea typeface="宋体" panose="02010600030101010101" pitchFamily="2" charset="-122"/>
              </a:rPr>
              <a:t>describes a process-related problem that is encountered during software engineering work, identifies the environment in which the problem has been encountered, and suggests one or more proven solutions to the problem.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mtClean="0">
                <a:latin typeface="Palatino" pitchFamily="-128" charset="0"/>
                <a:ea typeface="宋体" panose="02010600030101010101" pitchFamily="2" charset="-122"/>
              </a:rPr>
              <a:t>Stated in more general terms, a process pattern provides you with a </a:t>
            </a:r>
            <a:r>
              <a:rPr lang="en-US" altLang="zh-CN" i="1" smtClean="0">
                <a:latin typeface="Palatino" pitchFamily="-128" charset="0"/>
                <a:ea typeface="宋体" panose="02010600030101010101" pitchFamily="2" charset="-122"/>
              </a:rPr>
              <a:t>template</a:t>
            </a:r>
            <a:r>
              <a:rPr lang="en-US" altLang="zh-CN" smtClean="0">
                <a:latin typeface="Palatino" pitchFamily="-128" charset="0"/>
                <a:ea typeface="宋体" panose="02010600030101010101" pitchFamily="2" charset="-122"/>
              </a:rPr>
              <a:t> [Amb98]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400" smtClean="0">
                <a:solidFill>
                  <a:schemeClr val="folHlink"/>
                </a:solidFill>
                <a:latin typeface="Palatino" pitchFamily="-128" charset="0"/>
                <a:ea typeface="宋体" panose="02010600030101010101" pitchFamily="2" charset="-122"/>
              </a:rPr>
              <a:t>a consistent method for describing problem solutions within the context of the software process.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400" smtClean="0">
                <a:solidFill>
                  <a:schemeClr val="folHlink"/>
                </a:solidFill>
                <a:latin typeface="Palatino" pitchFamily="-128" charset="0"/>
                <a:ea typeface="宋体" panose="02010600030101010101" pitchFamily="2" charset="-122"/>
              </a:rPr>
              <a:t>a pattern template provides a consistent means for describing a pattern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灯片编号占位符 4"/>
          <p:cNvSpPr>
            <a:spLocks noGrp="1"/>
          </p:cNvSpPr>
          <p:nvPr>
            <p:ph type="sldNum" sz="quarter" idx="11"/>
          </p:nvPr>
        </p:nvSpPr>
        <p:spPr bwMode="auto">
          <a:xfrm>
            <a:off x="7543800" y="6248400"/>
            <a:ext cx="12954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7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Helvetica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Helvetica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Char char="•"/>
              <a:defRPr sz="1600">
                <a:solidFill>
                  <a:schemeClr val="tx1"/>
                </a:solidFill>
                <a:latin typeface="Helvetica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85000"/>
              <a:buChar char="•"/>
              <a:defRPr sz="1600">
                <a:solidFill>
                  <a:schemeClr val="tx1"/>
                </a:solidFill>
                <a:latin typeface="Helvetica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1600">
                <a:solidFill>
                  <a:schemeClr val="tx1"/>
                </a:solidFill>
                <a:latin typeface="Helvetica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1600">
                <a:solidFill>
                  <a:schemeClr val="tx1"/>
                </a:solidFill>
                <a:latin typeface="Helvetica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1600">
                <a:solidFill>
                  <a:schemeClr val="tx1"/>
                </a:solidFill>
                <a:latin typeface="Helvetica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1600">
                <a:solidFill>
                  <a:schemeClr val="tx1"/>
                </a:solidFill>
                <a:latin typeface="Helvetica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03D4182C-1605-4EBB-880D-1F43CC2DBC7F}" type="slidenum">
              <a:rPr lang="en-US" altLang="zh-CN" sz="10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9</a:t>
            </a:fld>
            <a:endParaRPr lang="en-US" altLang="zh-CN" sz="1000" smtClean="0"/>
          </a:p>
        </p:txBody>
      </p:sp>
      <p:sp>
        <p:nvSpPr>
          <p:cNvPr id="2253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>
                <a:ea typeface="宋体" panose="02010600030101010101" pitchFamily="2" charset="-122"/>
              </a:rPr>
              <a:t>过程模式的模板</a:t>
            </a:r>
            <a:endParaRPr lang="en-US" altLang="zh-CN" smtClean="0">
              <a:ea typeface="宋体" panose="02010600030101010101" pitchFamily="2" charset="-122"/>
            </a:endParaRPr>
          </a:p>
        </p:txBody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71600" y="1905000"/>
            <a:ext cx="7620000" cy="46482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zh-CN" altLang="en-US" smtClean="0">
                <a:latin typeface="Palatino" pitchFamily="-128" charset="0"/>
                <a:ea typeface="宋体" panose="02010600030101010101" pitchFamily="2" charset="-122"/>
              </a:rPr>
              <a:t>模式名称：</a:t>
            </a:r>
            <a:r>
              <a:rPr lang="zh-CN" altLang="en-US" smtClean="0">
                <a:solidFill>
                  <a:srgbClr val="C00000"/>
                </a:solidFill>
                <a:latin typeface="Palatino" pitchFamily="-128" charset="0"/>
                <a:ea typeface="宋体" panose="02010600030101010101" pitchFamily="2" charset="-122"/>
              </a:rPr>
              <a:t>望文知意</a:t>
            </a:r>
            <a:endParaRPr lang="en-US" altLang="zh-CN" smtClean="0">
              <a:solidFill>
                <a:srgbClr val="C00000"/>
              </a:solidFill>
              <a:latin typeface="Palatino" pitchFamily="-128" charset="0"/>
              <a:ea typeface="宋体" panose="02010600030101010101" pitchFamily="2" charset="-122"/>
            </a:endParaRPr>
          </a:p>
          <a:p>
            <a:pPr eaLnBrk="1" hangingPunct="1">
              <a:lnSpc>
                <a:spcPct val="90000"/>
              </a:lnSpc>
            </a:pPr>
            <a:r>
              <a:rPr lang="zh-CN" altLang="en-US" smtClean="0">
                <a:latin typeface="Palatino" pitchFamily="-128" charset="0"/>
                <a:ea typeface="宋体" panose="02010600030101010101" pitchFamily="2" charset="-122"/>
              </a:rPr>
              <a:t>驱动力：</a:t>
            </a:r>
            <a:r>
              <a:rPr lang="zh-CN" altLang="en-US" smtClean="0">
                <a:solidFill>
                  <a:srgbClr val="C00000"/>
                </a:solidFill>
                <a:latin typeface="Palatino" pitchFamily="-128" charset="0"/>
                <a:ea typeface="宋体" panose="02010600030101010101" pitchFamily="2" charset="-122"/>
              </a:rPr>
              <a:t>模式使用环境及主要问题，以明确主要难点并可能影响解决方案</a:t>
            </a:r>
            <a:endParaRPr lang="zh-CN" altLang="en-US" smtClean="0">
              <a:latin typeface="Palatino" pitchFamily="-128" charset="0"/>
              <a:ea typeface="宋体" panose="02010600030101010101" pitchFamily="2" charset="-122"/>
            </a:endParaRPr>
          </a:p>
          <a:p>
            <a:pPr eaLnBrk="1" hangingPunct="1">
              <a:lnSpc>
                <a:spcPct val="90000"/>
              </a:lnSpc>
            </a:pPr>
            <a:r>
              <a:rPr lang="zh-CN" altLang="en-US" smtClean="0">
                <a:latin typeface="Palatino" pitchFamily="-128" charset="0"/>
                <a:ea typeface="宋体" panose="02010600030101010101" pitchFamily="2" charset="-122"/>
              </a:rPr>
              <a:t>类型：</a:t>
            </a:r>
            <a:r>
              <a:rPr lang="zh-CN" altLang="en-US" smtClean="0">
                <a:solidFill>
                  <a:srgbClr val="C00000"/>
                </a:solidFill>
                <a:latin typeface="Palatino" pitchFamily="-128" charset="0"/>
                <a:ea typeface="宋体" panose="02010600030101010101" pitchFamily="2" charset="-122"/>
              </a:rPr>
              <a:t>步骤模式 </a:t>
            </a:r>
            <a:r>
              <a:rPr lang="en-US" altLang="zh-CN" smtClean="0">
                <a:solidFill>
                  <a:srgbClr val="C00000"/>
                </a:solidFill>
                <a:latin typeface="Palatino" pitchFamily="-128" charset="0"/>
                <a:ea typeface="宋体" panose="02010600030101010101" pitchFamily="2" charset="-122"/>
              </a:rPr>
              <a:t>/ </a:t>
            </a:r>
            <a:r>
              <a:rPr lang="zh-CN" altLang="en-US" smtClean="0">
                <a:solidFill>
                  <a:srgbClr val="C00000"/>
                </a:solidFill>
                <a:latin typeface="Palatino" pitchFamily="-128" charset="0"/>
                <a:ea typeface="宋体" panose="02010600030101010101" pitchFamily="2" charset="-122"/>
              </a:rPr>
              <a:t>任务模式</a:t>
            </a:r>
            <a:r>
              <a:rPr lang="en-US" altLang="zh-CN" smtClean="0">
                <a:solidFill>
                  <a:srgbClr val="C00000"/>
                </a:solidFill>
                <a:latin typeface="Palatino" pitchFamily="-128" charset="0"/>
                <a:ea typeface="宋体" panose="02010600030101010101" pitchFamily="2" charset="-122"/>
              </a:rPr>
              <a:t> / </a:t>
            </a:r>
            <a:r>
              <a:rPr lang="zh-CN" altLang="en-US" smtClean="0">
                <a:solidFill>
                  <a:srgbClr val="C00000"/>
                </a:solidFill>
                <a:latin typeface="Palatino" pitchFamily="-128" charset="0"/>
                <a:ea typeface="宋体" panose="02010600030101010101" pitchFamily="2" charset="-122"/>
              </a:rPr>
              <a:t>阶段模式</a:t>
            </a:r>
          </a:p>
          <a:p>
            <a:pPr eaLnBrk="1" hangingPunct="1">
              <a:lnSpc>
                <a:spcPct val="90000"/>
              </a:lnSpc>
            </a:pPr>
            <a:r>
              <a:rPr lang="zh-CN" altLang="en-US" smtClean="0">
                <a:latin typeface="Palatino" pitchFamily="-128" charset="0"/>
                <a:ea typeface="宋体" panose="02010600030101010101" pitchFamily="2" charset="-122"/>
              </a:rPr>
              <a:t>启动条件：</a:t>
            </a:r>
            <a:r>
              <a:rPr lang="zh-CN" altLang="en-US" smtClean="0">
                <a:solidFill>
                  <a:srgbClr val="C00000"/>
                </a:solidFill>
                <a:latin typeface="Palatino" pitchFamily="-128" charset="0"/>
                <a:ea typeface="宋体" panose="02010600030101010101" pitchFamily="2" charset="-122"/>
              </a:rPr>
              <a:t>描述模式应用的前提条件</a:t>
            </a:r>
            <a:endParaRPr lang="en-US" altLang="zh-CN" smtClean="0">
              <a:solidFill>
                <a:srgbClr val="C00000"/>
              </a:solidFill>
              <a:latin typeface="Palatino" pitchFamily="-128" charset="0"/>
              <a:ea typeface="宋体" panose="02010600030101010101" pitchFamily="2" charset="-122"/>
            </a:endParaRPr>
          </a:p>
          <a:p>
            <a:pPr eaLnBrk="1" hangingPunct="1">
              <a:lnSpc>
                <a:spcPct val="90000"/>
              </a:lnSpc>
            </a:pPr>
            <a:r>
              <a:rPr lang="zh-CN" altLang="en-US" smtClean="0">
                <a:latin typeface="Palatino" pitchFamily="-128" charset="0"/>
                <a:ea typeface="宋体" panose="02010600030101010101" pitchFamily="2" charset="-122"/>
              </a:rPr>
              <a:t>问题：</a:t>
            </a:r>
            <a:r>
              <a:rPr lang="zh-CN" altLang="en-US" smtClean="0">
                <a:solidFill>
                  <a:srgbClr val="C00000"/>
                </a:solidFill>
                <a:latin typeface="Palatino" pitchFamily="-128" charset="0"/>
                <a:ea typeface="宋体" panose="02010600030101010101" pitchFamily="2" charset="-122"/>
              </a:rPr>
              <a:t>描述模式将要解决的具体问题</a:t>
            </a:r>
          </a:p>
          <a:p>
            <a:pPr eaLnBrk="1" hangingPunct="1">
              <a:lnSpc>
                <a:spcPct val="90000"/>
              </a:lnSpc>
            </a:pPr>
            <a:r>
              <a:rPr lang="zh-CN" altLang="en-US" smtClean="0">
                <a:latin typeface="Palatino" pitchFamily="-128" charset="0"/>
                <a:ea typeface="宋体" panose="02010600030101010101" pitchFamily="2" charset="-122"/>
              </a:rPr>
              <a:t>解决办法：</a:t>
            </a:r>
            <a:r>
              <a:rPr lang="zh-CN" altLang="en-US" smtClean="0">
                <a:solidFill>
                  <a:srgbClr val="C00000"/>
                </a:solidFill>
                <a:latin typeface="Palatino" pitchFamily="-128" charset="0"/>
                <a:ea typeface="宋体" panose="02010600030101010101" pitchFamily="2" charset="-122"/>
              </a:rPr>
              <a:t>描述如何成功实现模式</a:t>
            </a:r>
          </a:p>
          <a:p>
            <a:pPr eaLnBrk="1" hangingPunct="1">
              <a:lnSpc>
                <a:spcPct val="90000"/>
              </a:lnSpc>
            </a:pPr>
            <a:r>
              <a:rPr lang="zh-CN" altLang="en-US" smtClean="0">
                <a:latin typeface="Palatino" pitchFamily="-128" charset="0"/>
                <a:ea typeface="宋体" panose="02010600030101010101" pitchFamily="2" charset="-122"/>
              </a:rPr>
              <a:t>结束条件：</a:t>
            </a:r>
            <a:r>
              <a:rPr lang="zh-CN" altLang="en-US" smtClean="0">
                <a:solidFill>
                  <a:srgbClr val="C00000"/>
                </a:solidFill>
                <a:latin typeface="Palatino" pitchFamily="-128" charset="0"/>
                <a:ea typeface="宋体" panose="02010600030101010101" pitchFamily="2" charset="-122"/>
              </a:rPr>
              <a:t>描述模式成功执行之后的结果</a:t>
            </a:r>
          </a:p>
          <a:p>
            <a:pPr eaLnBrk="1" hangingPunct="1">
              <a:lnSpc>
                <a:spcPct val="90000"/>
              </a:lnSpc>
            </a:pPr>
            <a:r>
              <a:rPr lang="zh-CN" altLang="en-US" smtClean="0">
                <a:latin typeface="Palatino" pitchFamily="-128" charset="0"/>
                <a:ea typeface="宋体" panose="02010600030101010101" pitchFamily="2" charset="-122"/>
              </a:rPr>
              <a:t>相关模式：</a:t>
            </a:r>
            <a:r>
              <a:rPr lang="zh-CN" altLang="en-US" smtClean="0">
                <a:solidFill>
                  <a:srgbClr val="C00000"/>
                </a:solidFill>
                <a:latin typeface="Palatino" pitchFamily="-128" charset="0"/>
                <a:ea typeface="宋体" panose="02010600030101010101" pitchFamily="2" charset="-122"/>
              </a:rPr>
              <a:t>以层次或其他图的方式列举与该模式直接相关的其他过程模式</a:t>
            </a:r>
          </a:p>
          <a:p>
            <a:pPr eaLnBrk="1" hangingPunct="1">
              <a:lnSpc>
                <a:spcPct val="90000"/>
              </a:lnSpc>
            </a:pPr>
            <a:r>
              <a:rPr lang="zh-CN" altLang="en-US" smtClean="0">
                <a:latin typeface="Palatino" pitchFamily="-128" charset="0"/>
                <a:ea typeface="宋体" panose="02010600030101010101" pitchFamily="2" charset="-122"/>
              </a:rPr>
              <a:t>已知应用实例：</a:t>
            </a:r>
            <a:r>
              <a:rPr lang="zh-CN" altLang="en-US" smtClean="0">
                <a:solidFill>
                  <a:srgbClr val="C00000"/>
                </a:solidFill>
                <a:latin typeface="Palatino" pitchFamily="-128" charset="0"/>
                <a:ea typeface="宋体" panose="02010600030101010101" pitchFamily="2" charset="-122"/>
              </a:rPr>
              <a:t>说明该模式可应用的具体实例</a:t>
            </a:r>
            <a:endParaRPr lang="en-US" altLang="zh-CN" smtClean="0">
              <a:solidFill>
                <a:srgbClr val="C00000"/>
              </a:solidFill>
              <a:latin typeface="Palatino" pitchFamily="-12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08"/>
  <p:tag name="MMPROD_UIDATA" val="&lt;database version=&quot;6.0&quot;&gt;&lt;object type=&quot;1&quot; unique_id=&quot;10001&quot;&gt;&lt;object type=&quot;8&quot; unique_id=&quot;10002&quot;&gt;&lt;/object&gt;&lt;object type=&quot;2&quot; unique_id=&quot;10003&quot;&gt;&lt;object type=&quot;3&quot; unique_id=&quot;10004&quot;&gt;&lt;property id=&quot;20148&quot; value=&quot;5&quot;/&gt;&lt;property id=&quot;20300&quot; value=&quot;Slide 1 - &amp;quot;Chapter 2&amp;quot;&quot;/&gt;&lt;property id=&quot;20307&quot; value=&quot;272&quot;/&gt;&lt;/object&gt;&lt;object type=&quot;3&quot; unique_id=&quot;10005&quot;&gt;&lt;property id=&quot;20148&quot; value=&quot;5&quot;/&gt;&lt;property id=&quot;20300&quot; value=&quot;Slide 2 - &amp;quot; A Generic Process Model&amp;quot;&quot;/&gt;&lt;property id=&quot;20307&quot; value=&quot;273&quot;/&gt;&lt;/object&gt;&lt;object type=&quot;3&quot; unique_id=&quot;10006&quot;&gt;&lt;property id=&quot;20148&quot; value=&quot;5&quot;/&gt;&lt;property id=&quot;20300&quot; value=&quot;Slide 3 - &amp;quot;Process Flow&amp;quot;&quot;/&gt;&lt;property id=&quot;20307&quot; value=&quot;296&quot;/&gt;&lt;/object&gt;&lt;object type=&quot;3&quot; unique_id=&quot;10007&quot;&gt;&lt;property id=&quot;20148&quot; value=&quot;5&quot;/&gt;&lt;property id=&quot;20300&quot; value=&quot;Slide 4 - &amp;quot;Identifying a Task Set&amp;quot;&quot;/&gt;&lt;property id=&quot;20307&quot; value=&quot;297&quot;/&gt;&lt;/object&gt;&lt;object type=&quot;3&quot; unique_id=&quot;10008&quot;&gt;&lt;property id=&quot;20148&quot; value=&quot;5&quot;/&gt;&lt;property id=&quot;20300&quot; value=&quot;Slide 5 - &amp;quot;Process Patterns&amp;quot;&quot;/&gt;&lt;property id=&quot;20307&quot; value=&quot;298&quot;/&gt;&lt;/object&gt;&lt;object type=&quot;3&quot; unique_id=&quot;10009&quot;&gt;&lt;property id=&quot;20148&quot; value=&quot;5&quot;/&gt;&lt;property id=&quot;20300&quot; value=&quot;Slide 6 - &amp;quot;Process Pattern Types&amp;quot;&quot;/&gt;&lt;property id=&quot;20307&quot; value=&quot;299&quot;/&gt;&lt;/object&gt;&lt;object type=&quot;3&quot; unique_id=&quot;10010&quot;&gt;&lt;property id=&quot;20148&quot; value=&quot;5&quot;/&gt;&lt;property id=&quot;20300&quot; value=&quot;Slide 7 - &amp;quot;Process Assessment and Improvement&amp;quot;&quot;/&gt;&lt;property id=&quot;20307&quot; value=&quot;300&quot;/&gt;&lt;/object&gt;&lt;object type=&quot;3&quot; unique_id=&quot;10011&quot;&gt;&lt;property id=&quot;20148&quot; value=&quot;5&quot;/&gt;&lt;property id=&quot;20300&quot; value=&quot;Slide 8 - &amp;quot;Prescriptive Models&amp;quot;&quot;/&gt;&lt;property id=&quot;20307&quot; value=&quot;285&quot;/&gt;&lt;/object&gt;&lt;object type=&quot;3&quot; unique_id=&quot;10012&quot;&gt;&lt;property id=&quot;20148&quot; value=&quot;5&quot;/&gt;&lt;property id=&quot;20300&quot; value=&quot;Slide 9 - &amp;quot;The Waterfall Model&amp;quot;&quot;/&gt;&lt;property id=&quot;20307&quot; value=&quot;286&quot;/&gt;&lt;/object&gt;&lt;object type=&quot;3&quot; unique_id=&quot;10013&quot;&gt;&lt;property id=&quot;20148&quot; value=&quot;5&quot;/&gt;&lt;property id=&quot;20300&quot; value=&quot;Slide 10 - &amp;quot;The V-Model&amp;quot;&quot;/&gt;&lt;property id=&quot;20307&quot; value=&quot;301&quot;/&gt;&lt;/object&gt;&lt;object type=&quot;3&quot; unique_id=&quot;10014&quot;&gt;&lt;property id=&quot;20148&quot; value=&quot;5&quot;/&gt;&lt;property id=&quot;20300&quot; value=&quot;Slide 11 - &amp;quot;The Incremental Model&amp;quot;&quot;/&gt;&lt;property id=&quot;20307&quot; value=&quot;287&quot;/&gt;&lt;/object&gt;&lt;object type=&quot;3&quot; unique_id=&quot;10015&quot;&gt;&lt;property id=&quot;20148&quot; value=&quot;5&quot;/&gt;&lt;property id=&quot;20300&quot; value=&quot;Slide 12 - &amp;quot;Evolutionary Models: Prototyping&amp;quot;&quot;/&gt;&lt;property id=&quot;20307&quot; value=&quot;289&quot;/&gt;&lt;/object&gt;&lt;object type=&quot;3&quot; unique_id=&quot;10016&quot;&gt;&lt;property id=&quot;20148&quot; value=&quot;5&quot;/&gt;&lt;property id=&quot;20300&quot; value=&quot;Slide 13 - &amp;quot;Evolutionary Models: The Spiral&amp;quot;&quot;/&gt;&lt;property id=&quot;20307&quot; value=&quot;290&quot;/&gt;&lt;/object&gt;&lt;object type=&quot;3&quot; unique_id=&quot;10017&quot;&gt;&lt;property id=&quot;20148&quot; value=&quot;5&quot;/&gt;&lt;property id=&quot;20300&quot; value=&quot;Slide 14 - &amp;quot;Evolutionary Models: Concurrent&amp;quot;&quot;/&gt;&lt;property id=&quot;20307&quot; value=&quot;291&quot;/&gt;&lt;/object&gt;&lt;object type=&quot;3&quot; unique_id=&quot;10018&quot;&gt;&lt;property id=&quot;20148&quot; value=&quot;5&quot;/&gt;&lt;property id=&quot;20300&quot; value=&quot;Slide 15 - &amp;quot;Still Other Process Models&amp;quot;&quot;/&gt;&lt;property id=&quot;20307&quot; value=&quot;292&quot;/&gt;&lt;/object&gt;&lt;object type=&quot;3&quot; unique_id=&quot;10019&quot;&gt;&lt;property id=&quot;20148&quot; value=&quot;5&quot;/&gt;&lt;property id=&quot;20300&quot; value=&quot;Slide 16 - &amp;quot;The Unified Process (UP)&amp;quot;&quot;/&gt;&lt;property id=&quot;20307&quot; value=&quot;293&quot;/&gt;&lt;/object&gt;&lt;object type=&quot;3&quot; unique_id=&quot;10020&quot;&gt;&lt;property id=&quot;20148&quot; value=&quot;5&quot;/&gt;&lt;property id=&quot;20300&quot; value=&quot;Slide 17 - &amp;quot;UP Phases&amp;quot;&quot;/&gt;&lt;property id=&quot;20307&quot; value=&quot;294&quot;/&gt;&lt;/object&gt;&lt;object type=&quot;3&quot; unique_id=&quot;10021&quot;&gt;&lt;property id=&quot;20148&quot; value=&quot;5&quot;/&gt;&lt;property id=&quot;20300&quot; value=&quot;Slide 18 - &amp;quot;UP Work Products&amp;quot;&quot;/&gt;&lt;property id=&quot;20307&quot; value=&quot;295&quot;/&gt;&lt;/object&gt;&lt;object type=&quot;3&quot; unique_id=&quot;10022&quot;&gt;&lt;property id=&quot;20148&quot; value=&quot;5&quot;/&gt;&lt;property id=&quot;20300&quot; value=&quot;Slide 19 - &amp;quot;Personal Software Process (PSP)&amp;quot;&quot;/&gt;&lt;property id=&quot;20307&quot; value=&quot;302&quot;/&gt;&lt;/object&gt;&lt;object type=&quot;3&quot; unique_id=&quot;10023&quot;&gt;&lt;property id=&quot;20148&quot; value=&quot;5&quot;/&gt;&lt;property id=&quot;20300&quot; value=&quot;Slide 20 - &amp;quot;Team Software Process (TSP)&amp;quot;&quot;/&gt;&lt;property id=&quot;20307&quot; value=&quot;303&quot;/&gt;&lt;/object&gt;&lt;/object&gt;&lt;/object&gt;&lt;/database&gt;"/>
</p:tagLst>
</file>

<file path=ppt/theme/theme1.xml><?xml version="1.0" encoding="utf-8"?>
<a:theme xmlns:a="http://schemas.openxmlformats.org/drawingml/2006/main" name="8_Bold Stripes">
  <a:themeElements>
    <a:clrScheme name="Bold Stripes 2">
      <a:dk1>
        <a:srgbClr val="000000"/>
      </a:dk1>
      <a:lt1>
        <a:srgbClr val="EAEAEA"/>
      </a:lt1>
      <a:dk2>
        <a:srgbClr val="003366"/>
      </a:dk2>
      <a:lt2>
        <a:srgbClr val="EAEAEA"/>
      </a:lt2>
      <a:accent1>
        <a:srgbClr val="FFFFFF"/>
      </a:accent1>
      <a:accent2>
        <a:srgbClr val="DDDDDD"/>
      </a:accent2>
      <a:accent3>
        <a:srgbClr val="F3F3F3"/>
      </a:accent3>
      <a:accent4>
        <a:srgbClr val="000000"/>
      </a:accent4>
      <a:accent5>
        <a:srgbClr val="FFFFFF"/>
      </a:accent5>
      <a:accent6>
        <a:srgbClr val="C8C8C8"/>
      </a:accent6>
      <a:hlink>
        <a:srgbClr val="336699"/>
      </a:hlink>
      <a:folHlink>
        <a:srgbClr val="9A0000"/>
      </a:folHlink>
    </a:clrScheme>
    <a:fontScheme name="Bold Stripes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-128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-128" charset="-128"/>
          </a:defRPr>
        </a:defPPr>
      </a:lstStyle>
    </a:lnDef>
    <a:txDef>
      <a:spPr bwMode="auto">
        <a:noFill/>
        <a:ln>
          <a:noFill/>
        </a:ln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  <a:ext uri="{91240B29-F687-4F45-9708-019B960494DF}">
            <a14:hiddenLine xmlns:a14="http://schemas.microsoft.com/office/drawing/2010/main" w="9525">
              <a:solidFill>
                <a:srgbClr val="000000"/>
              </a:solidFill>
              <a:miter lim="800000"/>
              <a:headEnd/>
              <a:tailEnd/>
            </a14:hiddenLine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indent="0">
          <a:buNone/>
          <a:defRPr sz="2000" kern="0" dirty="0" smtClean="0">
            <a:ea typeface="宋体" panose="02010600030101010101" pitchFamily="2" charset="-122"/>
          </a:defRPr>
        </a:defPPr>
      </a:lstStyle>
    </a:txDef>
  </a:objectDefaults>
  <a:extraClrSchemeLst>
    <a:extraClrScheme>
      <a:clrScheme name="Bold Stripes 1">
        <a:dk1>
          <a:srgbClr val="356677"/>
        </a:dk1>
        <a:lt1>
          <a:srgbClr val="FFFFFF"/>
        </a:lt1>
        <a:dk2>
          <a:srgbClr val="3E798E"/>
        </a:dk2>
        <a:lt2>
          <a:srgbClr val="FFFFCC"/>
        </a:lt2>
        <a:accent1>
          <a:srgbClr val="7FA0B1"/>
        </a:accent1>
        <a:accent2>
          <a:srgbClr val="3A7184"/>
        </a:accent2>
        <a:accent3>
          <a:srgbClr val="AFBEC6"/>
        </a:accent3>
        <a:accent4>
          <a:srgbClr val="DADADA"/>
        </a:accent4>
        <a:accent5>
          <a:srgbClr val="C0CDD5"/>
        </a:accent5>
        <a:accent6>
          <a:srgbClr val="346677"/>
        </a:accent6>
        <a:hlink>
          <a:srgbClr val="FFBF0B"/>
        </a:hlink>
        <a:folHlink>
          <a:srgbClr val="CC99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old Stripes 2">
        <a:dk1>
          <a:srgbClr val="000000"/>
        </a:dk1>
        <a:lt1>
          <a:srgbClr val="EAEAEA"/>
        </a:lt1>
        <a:dk2>
          <a:srgbClr val="003366"/>
        </a:dk2>
        <a:lt2>
          <a:srgbClr val="EAEAEA"/>
        </a:lt2>
        <a:accent1>
          <a:srgbClr val="FFFFFF"/>
        </a:accent1>
        <a:accent2>
          <a:srgbClr val="DDDDDD"/>
        </a:accent2>
        <a:accent3>
          <a:srgbClr val="F3F3F3"/>
        </a:accent3>
        <a:accent4>
          <a:srgbClr val="000000"/>
        </a:accent4>
        <a:accent5>
          <a:srgbClr val="FFFFFF"/>
        </a:accent5>
        <a:accent6>
          <a:srgbClr val="C8C8C8"/>
        </a:accent6>
        <a:hlink>
          <a:srgbClr val="336699"/>
        </a:hlink>
        <a:folHlink>
          <a:srgbClr val="9A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old Stripes 3">
        <a:dk1>
          <a:srgbClr val="000000"/>
        </a:dk1>
        <a:lt1>
          <a:srgbClr val="EAEAEA"/>
        </a:lt1>
        <a:dk2>
          <a:srgbClr val="000000"/>
        </a:dk2>
        <a:lt2>
          <a:srgbClr val="EAEAEA"/>
        </a:lt2>
        <a:accent1>
          <a:srgbClr val="FFFFFF"/>
        </a:accent1>
        <a:accent2>
          <a:srgbClr val="DDDDDD"/>
        </a:accent2>
        <a:accent3>
          <a:srgbClr val="F3F3F3"/>
        </a:accent3>
        <a:accent4>
          <a:srgbClr val="000000"/>
        </a:accent4>
        <a:accent5>
          <a:srgbClr val="FFFFFF"/>
        </a:accent5>
        <a:accent6>
          <a:srgbClr val="C8C8C8"/>
        </a:accent6>
        <a:hlink>
          <a:srgbClr val="777777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old Stripes 4">
        <a:dk1>
          <a:srgbClr val="492417"/>
        </a:dk1>
        <a:lt1>
          <a:srgbClr val="D4D5C3"/>
        </a:lt1>
        <a:dk2>
          <a:srgbClr val="6E4900"/>
        </a:dk2>
        <a:lt2>
          <a:srgbClr val="B9BA9C"/>
        </a:lt2>
        <a:accent1>
          <a:srgbClr val="DBD8CF"/>
        </a:accent1>
        <a:accent2>
          <a:srgbClr val="C7C8B0"/>
        </a:accent2>
        <a:accent3>
          <a:srgbClr val="E6E7DE"/>
        </a:accent3>
        <a:accent4>
          <a:srgbClr val="3D1D12"/>
        </a:accent4>
        <a:accent5>
          <a:srgbClr val="EAE9E4"/>
        </a:accent5>
        <a:accent6>
          <a:srgbClr val="B4B59F"/>
        </a:accent6>
        <a:hlink>
          <a:srgbClr val="CC9900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Macintosh HD:Applications:Microsoft Office 2004:Templates:Presentations:Designs:Bold Stripes</Template>
  <TotalTime>21906</TotalTime>
  <Words>9505</Words>
  <Application>Microsoft Office PowerPoint</Application>
  <PresentationFormat>全屏显示(4:3)</PresentationFormat>
  <Paragraphs>656</Paragraphs>
  <Slides>47</Slides>
  <Notes>38</Notes>
  <HiddenSlides>0</HiddenSlides>
  <MMClips>0</MMClips>
  <ScaleCrop>false</ScaleCrop>
  <HeadingPairs>
    <vt:vector size="8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47</vt:i4>
      </vt:variant>
    </vt:vector>
  </HeadingPairs>
  <TitlesOfParts>
    <vt:vector size="59" baseType="lpstr">
      <vt:lpstr>MS PGothic</vt:lpstr>
      <vt:lpstr>黑体</vt:lpstr>
      <vt:lpstr>宋体</vt:lpstr>
      <vt:lpstr>Arial</vt:lpstr>
      <vt:lpstr>Helvetica</vt:lpstr>
      <vt:lpstr>Palatino</vt:lpstr>
      <vt:lpstr>Times New Roman</vt:lpstr>
      <vt:lpstr>Verdana</vt:lpstr>
      <vt:lpstr>Wingdings</vt:lpstr>
      <vt:lpstr>8_Bold Stripes</vt:lpstr>
      <vt:lpstr>BMP 图像</vt:lpstr>
      <vt:lpstr>Picture</vt:lpstr>
      <vt:lpstr>UNIT 2</vt:lpstr>
      <vt:lpstr>Contents &amp; Requirements</vt:lpstr>
      <vt:lpstr>Software Process (P31)</vt:lpstr>
      <vt:lpstr>A Generic Process Model (P31)</vt:lpstr>
      <vt:lpstr>Defining a Framework Activity (P32)</vt:lpstr>
      <vt:lpstr>Identifying a Task Set (P34)</vt:lpstr>
      <vt:lpstr>PowerPoint 演示文稿</vt:lpstr>
      <vt:lpstr>Process Patterns (P35)</vt:lpstr>
      <vt:lpstr>过程模式的模板</vt:lpstr>
      <vt:lpstr>过程模式的类型</vt:lpstr>
      <vt:lpstr>过程模式的示例</vt:lpstr>
      <vt:lpstr>过程模式：需求不清的解决方案</vt:lpstr>
      <vt:lpstr>Prescriptive Models (P39)</vt:lpstr>
      <vt:lpstr>The Waterfall Model (P40)</vt:lpstr>
      <vt:lpstr>The V-Model (P41)</vt:lpstr>
      <vt:lpstr>The Incremental Model (P42)</vt:lpstr>
      <vt:lpstr>Evolutionary Models (P44)</vt:lpstr>
      <vt:lpstr>Prototyping paradigm (P44)</vt:lpstr>
      <vt:lpstr>原型问题</vt:lpstr>
      <vt:lpstr>The Spiral Model (P46)</vt:lpstr>
      <vt:lpstr>螺旋模型</vt:lpstr>
      <vt:lpstr>螺旋模型</vt:lpstr>
      <vt:lpstr>Concurrent Models (P48)</vt:lpstr>
      <vt:lpstr>协同模型</vt:lpstr>
      <vt:lpstr>协同模型</vt:lpstr>
      <vt:lpstr>Specialized Process Models (P51)</vt:lpstr>
      <vt:lpstr>专用过程模型</vt:lpstr>
      <vt:lpstr>统一过程(UP)</vt:lpstr>
      <vt:lpstr>统一过程(UP)</vt:lpstr>
      <vt:lpstr>统一过程(UP)</vt:lpstr>
      <vt:lpstr>The Manifesto for  Agile Software Development (P60)</vt:lpstr>
      <vt:lpstr>敏捷思想的由来</vt:lpstr>
      <vt:lpstr>What is “Agility”? P(62)</vt:lpstr>
      <vt:lpstr>Agility and the Cost of Change P(63)</vt:lpstr>
      <vt:lpstr>An Agile Process</vt:lpstr>
      <vt:lpstr>敏捷原则</vt:lpstr>
      <vt:lpstr>Other Agile Process Models P(71)</vt:lpstr>
      <vt:lpstr>Extreme Programming (XP) P(66)</vt:lpstr>
      <vt:lpstr>XP Process P(66)</vt:lpstr>
      <vt:lpstr>XP Planning P(66)</vt:lpstr>
      <vt:lpstr>XP Design P(67)</vt:lpstr>
      <vt:lpstr>XP Coding P(68)</vt:lpstr>
      <vt:lpstr>XP Testing P(69)</vt:lpstr>
      <vt:lpstr>Scrum P(72)</vt:lpstr>
      <vt:lpstr>关键的Scrum工件</vt:lpstr>
      <vt:lpstr>Scrum架构</vt:lpstr>
      <vt:lpstr>Scrum过程流</vt:lpstr>
    </vt:vector>
  </TitlesOfParts>
  <Company>RS Pressman &amp; Associates, Inc.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Set to accompany Web Engineering: A Practitioner Approach</dc:title>
  <dc:creator>Roger Pressman</dc:creator>
  <cp:lastModifiedBy>Windows User</cp:lastModifiedBy>
  <cp:revision>912</cp:revision>
  <cp:lastPrinted>2021-03-09T06:40:02Z</cp:lastPrinted>
  <dcterms:created xsi:type="dcterms:W3CDTF">2008-02-08T18:09:54Z</dcterms:created>
  <dcterms:modified xsi:type="dcterms:W3CDTF">2021-03-16T05:36:32Z</dcterms:modified>
</cp:coreProperties>
</file>